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5" r:id="rId1"/>
  </p:sldMasterIdLst>
  <p:notesMasterIdLst>
    <p:notesMasterId r:id="rId24"/>
  </p:notesMasterIdLst>
  <p:handoutMasterIdLst>
    <p:handoutMasterId r:id="rId25"/>
  </p:handoutMasterIdLst>
  <p:sldIdLst>
    <p:sldId id="429" r:id="rId2"/>
    <p:sldId id="264" r:id="rId3"/>
    <p:sldId id="428" r:id="rId4"/>
    <p:sldId id="359" r:id="rId5"/>
    <p:sldId id="422" r:id="rId6"/>
    <p:sldId id="417" r:id="rId7"/>
    <p:sldId id="391" r:id="rId8"/>
    <p:sldId id="416" r:id="rId9"/>
    <p:sldId id="380" r:id="rId10"/>
    <p:sldId id="431" r:id="rId11"/>
    <p:sldId id="369" r:id="rId12"/>
    <p:sldId id="419" r:id="rId13"/>
    <p:sldId id="372" r:id="rId14"/>
    <p:sldId id="403" r:id="rId15"/>
    <p:sldId id="433" r:id="rId16"/>
    <p:sldId id="411" r:id="rId17"/>
    <p:sldId id="409" r:id="rId18"/>
    <p:sldId id="404" r:id="rId19"/>
    <p:sldId id="410" r:id="rId20"/>
    <p:sldId id="423" r:id="rId21"/>
    <p:sldId id="392" r:id="rId22"/>
    <p:sldId id="424" r:id="rId23"/>
  </p:sldIdLst>
  <p:sldSz cx="9906000" cy="6858000" type="A4"/>
  <p:notesSz cx="6858000" cy="9872663"/>
  <p:defaultTextStyle>
    <a:defPPr>
      <a:defRPr lang="fr-CH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78">
          <p15:clr>
            <a:srgbClr val="A4A3A4"/>
          </p15:clr>
        </p15:guide>
        <p15:guide id="2" pos="17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ervé Bader" initials="HB" lastIdx="2" clrIdx="0">
    <p:extLst>
      <p:ext uri="{19B8F6BF-5375-455C-9EA6-DF929625EA0E}">
        <p15:presenceInfo xmlns:p15="http://schemas.microsoft.com/office/powerpoint/2012/main" userId="S::bader@bzwlyss.ch::656106da-48a7-4fa7-b0de-ab64ea05340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070" autoAdjust="0"/>
    <p:restoredTop sz="82229" autoAdjust="0"/>
  </p:normalViewPr>
  <p:slideViewPr>
    <p:cSldViewPr>
      <p:cViewPr varScale="1">
        <p:scale>
          <a:sx n="148" d="100"/>
          <a:sy n="148" d="100"/>
        </p:scale>
        <p:origin x="192" y="496"/>
      </p:cViewPr>
      <p:guideLst>
        <p:guide orient="horz" pos="2478"/>
        <p:guide pos="172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3" d="100"/>
          <a:sy n="63" d="100"/>
        </p:scale>
        <p:origin x="-2256" y="-102"/>
      </p:cViewPr>
      <p:guideLst>
        <p:guide orient="horz" pos="311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Rectangle 2">
            <a:extLst>
              <a:ext uri="{FF2B5EF4-FFF2-40B4-BE49-F238E27FC236}">
                <a16:creationId xmlns:a16="http://schemas.microsoft.com/office/drawing/2014/main" id="{AB372510-A396-C042-96E7-FD63FB5A9F4A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8216" tIns="44108" rIns="88216" bIns="44108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240643" name="Rectangle 3">
            <a:extLst>
              <a:ext uri="{FF2B5EF4-FFF2-40B4-BE49-F238E27FC236}">
                <a16:creationId xmlns:a16="http://schemas.microsoft.com/office/drawing/2014/main" id="{026C4A9B-F13D-9E42-9F45-5A08A664F785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0213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8216" tIns="44108" rIns="88216" bIns="44108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240644" name="Rectangle 4">
            <a:extLst>
              <a:ext uri="{FF2B5EF4-FFF2-40B4-BE49-F238E27FC236}">
                <a16:creationId xmlns:a16="http://schemas.microsoft.com/office/drawing/2014/main" id="{02CF0909-04BA-7D43-A2E3-EEE6C8C8ED61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8950"/>
            <a:ext cx="2971800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8216" tIns="44108" rIns="88216" bIns="44108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240645" name="Rectangle 5">
            <a:extLst>
              <a:ext uri="{FF2B5EF4-FFF2-40B4-BE49-F238E27FC236}">
                <a16:creationId xmlns:a16="http://schemas.microsoft.com/office/drawing/2014/main" id="{3451BDDB-E54A-0341-BE00-F9F3FE210030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9378950"/>
            <a:ext cx="2970213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8216" tIns="44108" rIns="88216" bIns="44108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fld id="{53674EC7-897E-5C40-97F9-B8D5331B8BB7}" type="slidenum">
              <a:rPr lang="de-CH" altLang="de-DE"/>
              <a:pPr/>
              <a:t>‹Nr.›</a:t>
            </a:fld>
            <a:endParaRPr lang="de-CH" altLang="de-DE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FAEBA12A-6E86-B548-B95A-F90B7B269218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0213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555" tIns="47777" rIns="95555" bIns="47777" numCol="1" anchor="t" anchorCtr="0" compatLnSpc="1">
            <a:prstTxWarp prst="textNoShape">
              <a:avLst/>
            </a:prstTxWarp>
          </a:bodyPr>
          <a:lstStyle>
            <a:lvl1pPr defTabSz="955830"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F29A66FD-52B3-7943-8727-3CBDD4026D17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0213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555" tIns="47777" rIns="95555" bIns="47777" numCol="1" anchor="t" anchorCtr="0" compatLnSpc="1">
            <a:prstTxWarp prst="textNoShape">
              <a:avLst/>
            </a:prstTxWarp>
          </a:bodyPr>
          <a:lstStyle>
            <a:lvl1pPr algn="r" defTabSz="955830"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80C571D3-F8D5-3349-B10B-E72F960FFE81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57238" y="741363"/>
            <a:ext cx="5345112" cy="37004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5605" name="Rectangle 5">
            <a:extLst>
              <a:ext uri="{FF2B5EF4-FFF2-40B4-BE49-F238E27FC236}">
                <a16:creationId xmlns:a16="http://schemas.microsoft.com/office/drawing/2014/main" id="{E96B509D-B3A5-F14B-996F-AB093D0E814B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687888"/>
            <a:ext cx="5486400" cy="4443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555" tIns="47777" rIns="95555" bIns="4777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/>
              <a:t>Cliquez pour 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25606" name="Rectangle 6">
            <a:extLst>
              <a:ext uri="{FF2B5EF4-FFF2-40B4-BE49-F238E27FC236}">
                <a16:creationId xmlns:a16="http://schemas.microsoft.com/office/drawing/2014/main" id="{0410A12D-50CF-4B4B-97F5-E8C4C19ED752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8950"/>
            <a:ext cx="2970213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555" tIns="47777" rIns="95555" bIns="47777" numCol="1" anchor="b" anchorCtr="0" compatLnSpc="1">
            <a:prstTxWarp prst="textNoShape">
              <a:avLst/>
            </a:prstTxWarp>
          </a:bodyPr>
          <a:lstStyle>
            <a:lvl1pPr defTabSz="955830"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5607" name="Rectangle 7">
            <a:extLst>
              <a:ext uri="{FF2B5EF4-FFF2-40B4-BE49-F238E27FC236}">
                <a16:creationId xmlns:a16="http://schemas.microsoft.com/office/drawing/2014/main" id="{FFE89558-3A3A-9347-A7F7-4EE801FCBD2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9378950"/>
            <a:ext cx="2970213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555" tIns="47777" rIns="95555" bIns="47777" numCol="1" anchor="b" anchorCtr="0" compatLnSpc="1">
            <a:prstTxWarp prst="textNoShape">
              <a:avLst/>
            </a:prstTxWarp>
          </a:bodyPr>
          <a:lstStyle>
            <a:lvl1pPr algn="r" defTabSz="955675" eaLnBrk="1" hangingPunct="1">
              <a:defRPr sz="1300">
                <a:latin typeface="Arial" panose="020B0604020202020204" pitchFamily="34" charset="0"/>
              </a:defRPr>
            </a:lvl1pPr>
          </a:lstStyle>
          <a:p>
            <a:fld id="{F62EF950-CE04-7E43-8AF7-9F9037606E3D}" type="slidenum">
              <a:rPr lang="fr-FR" altLang="de-DE"/>
              <a:pPr/>
              <a:t>‹Nr.›</a:t>
            </a:fld>
            <a:endParaRPr lang="fr-FR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>
            <a:extLst>
              <a:ext uri="{FF2B5EF4-FFF2-40B4-BE49-F238E27FC236}">
                <a16:creationId xmlns:a16="http://schemas.microsoft.com/office/drawing/2014/main" id="{63C734E1-EFF0-6B4D-A4C7-56290F33AFC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56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556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556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556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556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13DE73C1-5E57-C140-ACB3-238AC191442D}" type="slidenum">
              <a:rPr lang="fr-FR" altLang="de-DE" sz="1300">
                <a:latin typeface="Arial" panose="020B0604020202020204" pitchFamily="34" charset="0"/>
              </a:rPr>
              <a:pPr/>
              <a:t>1</a:t>
            </a:fld>
            <a:endParaRPr lang="fr-FR" altLang="de-DE" sz="1300">
              <a:latin typeface="Arial" panose="020B0604020202020204" pitchFamily="34" charset="0"/>
            </a:endParaRPr>
          </a:p>
        </p:txBody>
      </p:sp>
      <p:sp>
        <p:nvSpPr>
          <p:cNvPr id="5123" name="Rectangle 2">
            <a:extLst>
              <a:ext uri="{FF2B5EF4-FFF2-40B4-BE49-F238E27FC236}">
                <a16:creationId xmlns:a16="http://schemas.microsoft.com/office/drawing/2014/main" id="{D1A1EFB7-2A07-9A44-86A3-70261AB3563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87400" y="768350"/>
            <a:ext cx="5348288" cy="3702050"/>
          </a:xfrm>
          <a:ln/>
        </p:spPr>
      </p:sp>
      <p:sp>
        <p:nvSpPr>
          <p:cNvPr id="5124" name="Rectangle 3">
            <a:extLst>
              <a:ext uri="{FF2B5EF4-FFF2-40B4-BE49-F238E27FC236}">
                <a16:creationId xmlns:a16="http://schemas.microsoft.com/office/drawing/2014/main" id="{21389ECA-9FD4-B84A-AD9F-C136ED51235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CH" altLang="de-DE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>
            <a:extLst>
              <a:ext uri="{FF2B5EF4-FFF2-40B4-BE49-F238E27FC236}">
                <a16:creationId xmlns:a16="http://schemas.microsoft.com/office/drawing/2014/main" id="{D91B0D75-A866-7748-BFBF-4BF14AA51BA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56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556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556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556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556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E2033845-7049-224E-A183-DA146B6236BD}" type="slidenum">
              <a:rPr lang="fr-FR" altLang="de-DE" sz="1300">
                <a:latin typeface="Arial" panose="020B0604020202020204" pitchFamily="34" charset="0"/>
              </a:rPr>
              <a:pPr/>
              <a:t>10</a:t>
            </a:fld>
            <a:endParaRPr lang="fr-FR" altLang="de-DE" sz="1300">
              <a:latin typeface="Arial" panose="020B0604020202020204" pitchFamily="34" charset="0"/>
            </a:endParaRPr>
          </a:p>
        </p:txBody>
      </p:sp>
      <p:sp>
        <p:nvSpPr>
          <p:cNvPr id="23555" name="Rectangle 2">
            <a:extLst>
              <a:ext uri="{FF2B5EF4-FFF2-40B4-BE49-F238E27FC236}">
                <a16:creationId xmlns:a16="http://schemas.microsoft.com/office/drawing/2014/main" id="{8B4D2DF1-203C-CA49-8239-8831C61BC74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>
            <a:extLst>
              <a:ext uri="{FF2B5EF4-FFF2-40B4-BE49-F238E27FC236}">
                <a16:creationId xmlns:a16="http://schemas.microsoft.com/office/drawing/2014/main" id="{970C7D99-9956-A642-B2B1-950A3EE477B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fr-FR" altLang="de-DE" dirty="0">
                <a:latin typeface="Arial" panose="020B0604020202020204" pitchFamily="34" charset="0"/>
              </a:rPr>
              <a:t>Passer éventuellement en revue les points de la diapositive en se basant sur une coupe  que vous avez organisée récemment.</a:t>
            </a:r>
            <a:endParaRPr lang="de-CH" altLang="de-DE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>
            <a:extLst>
              <a:ext uri="{FF2B5EF4-FFF2-40B4-BE49-F238E27FC236}">
                <a16:creationId xmlns:a16="http://schemas.microsoft.com/office/drawing/2014/main" id="{1CA8E68F-AFBA-2D4C-B16F-622CAA543ED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56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556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556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556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556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12542790-4B05-9545-A72A-E2F9A6599651}" type="slidenum">
              <a:rPr lang="fr-FR" altLang="de-DE" sz="1300">
                <a:latin typeface="Arial" panose="020B0604020202020204" pitchFamily="34" charset="0"/>
              </a:rPr>
              <a:pPr/>
              <a:t>11</a:t>
            </a:fld>
            <a:endParaRPr lang="fr-FR" altLang="de-DE" sz="1300">
              <a:latin typeface="Arial" panose="020B0604020202020204" pitchFamily="34" charset="0"/>
            </a:endParaRPr>
          </a:p>
        </p:txBody>
      </p:sp>
      <p:sp>
        <p:nvSpPr>
          <p:cNvPr id="25603" name="Rectangle 2">
            <a:extLst>
              <a:ext uri="{FF2B5EF4-FFF2-40B4-BE49-F238E27FC236}">
                <a16:creationId xmlns:a16="http://schemas.microsoft.com/office/drawing/2014/main" id="{3EACB82F-3922-E44D-81BC-EEFA0A66918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>
            <a:extLst>
              <a:ext uri="{FF2B5EF4-FFF2-40B4-BE49-F238E27FC236}">
                <a16:creationId xmlns:a16="http://schemas.microsoft.com/office/drawing/2014/main" id="{39333D17-2C81-6B43-9EF9-D38F7AC0C98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fr-FR" altLang="de-DE" dirty="0">
                <a:latin typeface="Arial" panose="020B0604020202020204" pitchFamily="34" charset="0"/>
              </a:rPr>
              <a:t>Il n'y a pas que les routes qui doivent être fermées.</a:t>
            </a:r>
          </a:p>
          <a:p>
            <a:pPr eaLnBrk="1" hangingPunct="1"/>
            <a:r>
              <a:rPr lang="fr-FR" altLang="de-DE" dirty="0">
                <a:latin typeface="Arial" panose="020B0604020202020204" pitchFamily="34" charset="0"/>
              </a:rPr>
              <a:t>Sentiers de randonnée</a:t>
            </a:r>
          </a:p>
          <a:p>
            <a:pPr eaLnBrk="1" hangingPunct="1"/>
            <a:r>
              <a:rPr lang="fr-FR" altLang="de-DE" dirty="0">
                <a:latin typeface="Arial" panose="020B0604020202020204" pitchFamily="34" charset="0"/>
              </a:rPr>
              <a:t>Parcours Vita</a:t>
            </a:r>
          </a:p>
          <a:p>
            <a:pPr eaLnBrk="1" hangingPunct="1"/>
            <a:r>
              <a:rPr lang="fr-FR" altLang="de-DE" dirty="0">
                <a:latin typeface="Arial" panose="020B0604020202020204" pitchFamily="34" charset="0"/>
              </a:rPr>
              <a:t>Zone de chute</a:t>
            </a:r>
          </a:p>
          <a:p>
            <a:pPr eaLnBrk="1" hangingPunct="1"/>
            <a:r>
              <a:rPr lang="fr-FR" altLang="de-DE" dirty="0">
                <a:latin typeface="Arial" panose="020B0604020202020204" pitchFamily="34" charset="0"/>
              </a:rPr>
              <a:t>etc.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>
            <a:extLst>
              <a:ext uri="{FF2B5EF4-FFF2-40B4-BE49-F238E27FC236}">
                <a16:creationId xmlns:a16="http://schemas.microsoft.com/office/drawing/2014/main" id="{659F4FE0-587F-E841-B4EE-FC683790C85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56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556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556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556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556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DC10B4AF-07FD-6A43-81A7-8ECF13C24647}" type="slidenum">
              <a:rPr lang="fr-FR" altLang="de-DE" sz="1300">
                <a:latin typeface="Arial" panose="020B0604020202020204" pitchFamily="34" charset="0"/>
              </a:rPr>
              <a:pPr/>
              <a:t>12</a:t>
            </a:fld>
            <a:endParaRPr lang="fr-FR" altLang="de-DE" sz="1300">
              <a:latin typeface="Arial" panose="020B0604020202020204" pitchFamily="34" charset="0"/>
            </a:endParaRPr>
          </a:p>
        </p:txBody>
      </p:sp>
      <p:sp>
        <p:nvSpPr>
          <p:cNvPr id="27651" name="Rectangle 2">
            <a:extLst>
              <a:ext uri="{FF2B5EF4-FFF2-40B4-BE49-F238E27FC236}">
                <a16:creationId xmlns:a16="http://schemas.microsoft.com/office/drawing/2014/main" id="{05F3F893-0848-434C-924E-39D66E61745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>
            <a:extLst>
              <a:ext uri="{FF2B5EF4-FFF2-40B4-BE49-F238E27FC236}">
                <a16:creationId xmlns:a16="http://schemas.microsoft.com/office/drawing/2014/main" id="{BB7A0361-3CF4-9340-9CE9-C246FAB1EA3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buFontTx/>
              <a:buChar char="•"/>
            </a:pPr>
            <a:r>
              <a:rPr lang="fr-FR" altLang="de-DE" dirty="0">
                <a:latin typeface="Arial" panose="020B0604020202020204" pitchFamily="34" charset="0"/>
              </a:rPr>
              <a:t>Sécurisation et blocage de la zone de chute</a:t>
            </a:r>
          </a:p>
          <a:p>
            <a:pPr eaLnBrk="1" hangingPunct="1">
              <a:buFontTx/>
              <a:buChar char="•"/>
            </a:pPr>
            <a:r>
              <a:rPr lang="fr-FR" altLang="de-DE" dirty="0">
                <a:latin typeface="Arial" panose="020B0604020202020204" pitchFamily="34" charset="0"/>
              </a:rPr>
              <a:t>Fermeture des routes</a:t>
            </a:r>
          </a:p>
          <a:p>
            <a:pPr eaLnBrk="1" hangingPunct="1">
              <a:buFontTx/>
              <a:buChar char="•"/>
            </a:pPr>
            <a:r>
              <a:rPr lang="fr-FR" altLang="de-DE" dirty="0">
                <a:latin typeface="Arial" panose="020B0604020202020204" pitchFamily="34" charset="0"/>
              </a:rPr>
              <a:t>Installation d'un câble ou d'un treuil pour l'abattage d'un arbre</a:t>
            </a:r>
          </a:p>
          <a:p>
            <a:pPr eaLnBrk="1" hangingPunct="1">
              <a:buFontTx/>
              <a:buChar char="•"/>
            </a:pPr>
            <a:r>
              <a:rPr lang="fr-FR" altLang="de-DE" dirty="0">
                <a:latin typeface="Arial" panose="020B0604020202020204" pitchFamily="34" charset="0"/>
              </a:rPr>
              <a:t>etc.</a:t>
            </a:r>
            <a:endParaRPr lang="de-CH" altLang="de-DE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>
            <a:extLst>
              <a:ext uri="{FF2B5EF4-FFF2-40B4-BE49-F238E27FC236}">
                <a16:creationId xmlns:a16="http://schemas.microsoft.com/office/drawing/2014/main" id="{5D5AC4EB-DA2B-2744-957A-86958343AEB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56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556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556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556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556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21A3A75D-1065-A44B-AB81-D30C37BB90BE}" type="slidenum">
              <a:rPr lang="fr-FR" altLang="de-DE" sz="1300">
                <a:latin typeface="Arial" panose="020B0604020202020204" pitchFamily="34" charset="0"/>
              </a:rPr>
              <a:pPr/>
              <a:t>13</a:t>
            </a:fld>
            <a:endParaRPr lang="fr-FR" altLang="de-DE" sz="1300">
              <a:latin typeface="Arial" panose="020B0604020202020204" pitchFamily="34" charset="0"/>
            </a:endParaRPr>
          </a:p>
        </p:txBody>
      </p:sp>
      <p:sp>
        <p:nvSpPr>
          <p:cNvPr id="29699" name="Rectangle 2">
            <a:extLst>
              <a:ext uri="{FF2B5EF4-FFF2-40B4-BE49-F238E27FC236}">
                <a16:creationId xmlns:a16="http://schemas.microsoft.com/office/drawing/2014/main" id="{690C95A9-6972-2E43-A76F-F6FDA432EB3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>
            <a:extLst>
              <a:ext uri="{FF2B5EF4-FFF2-40B4-BE49-F238E27FC236}">
                <a16:creationId xmlns:a16="http://schemas.microsoft.com/office/drawing/2014/main" id="{811EAD5C-3AC3-C44B-94B4-04439927EAD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fr-FR" altLang="de-DE" dirty="0">
                <a:latin typeface="Arial" panose="020B0604020202020204" pitchFamily="34" charset="0"/>
              </a:rPr>
              <a:t>Point 1 : Téléphone portable ou radio (ai-je une connexion ?), points T, coordonnées, numéros d'urgence.</a:t>
            </a:r>
          </a:p>
          <a:p>
            <a:pPr eaLnBrk="1" hangingPunct="1"/>
            <a:r>
              <a:rPr lang="fr-FR" altLang="de-DE" dirty="0">
                <a:latin typeface="Arial" panose="020B0604020202020204" pitchFamily="34" charset="0"/>
              </a:rPr>
              <a:t>Point 2 : L'aide doit être entraînée ! Si un collègue a un accident, on est rapidement stressé. </a:t>
            </a:r>
          </a:p>
          <a:p>
            <a:pPr eaLnBrk="1" hangingPunct="1"/>
            <a:r>
              <a:rPr lang="fr-FR" altLang="de-DE" dirty="0">
                <a:latin typeface="Arial" panose="020B0604020202020204" pitchFamily="34" charset="0"/>
              </a:rPr>
              <a:t>Partie 3 : Pansement d'urgence sur soi et pharmacie d'urgence sur le lieu de travail</a:t>
            </a:r>
            <a:endParaRPr lang="de-CH" altLang="de-DE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>
            <a:extLst>
              <a:ext uri="{FF2B5EF4-FFF2-40B4-BE49-F238E27FC236}">
                <a16:creationId xmlns:a16="http://schemas.microsoft.com/office/drawing/2014/main" id="{AEFECBB3-3F43-524D-B213-AD5A1A2F997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56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556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556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556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556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71C2105C-5152-BC46-BD12-BE2234F98E9E}" type="slidenum">
              <a:rPr lang="fr-FR" altLang="de-DE" sz="1300">
                <a:latin typeface="Arial" panose="020B0604020202020204" pitchFamily="34" charset="0"/>
              </a:rPr>
              <a:pPr/>
              <a:t>14</a:t>
            </a:fld>
            <a:endParaRPr lang="fr-FR" altLang="de-DE" sz="1300">
              <a:latin typeface="Arial" panose="020B0604020202020204" pitchFamily="34" charset="0"/>
            </a:endParaRPr>
          </a:p>
        </p:txBody>
      </p:sp>
      <p:sp>
        <p:nvSpPr>
          <p:cNvPr id="31747" name="Rectangle 2">
            <a:extLst>
              <a:ext uri="{FF2B5EF4-FFF2-40B4-BE49-F238E27FC236}">
                <a16:creationId xmlns:a16="http://schemas.microsoft.com/office/drawing/2014/main" id="{254CE99D-5E9A-754B-B557-DBE613B8FAD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>
            <a:extLst>
              <a:ext uri="{FF2B5EF4-FFF2-40B4-BE49-F238E27FC236}">
                <a16:creationId xmlns:a16="http://schemas.microsoft.com/office/drawing/2014/main" id="{ED8D137F-4895-9946-A73B-4DB1E8D9095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CH" altLang="de-DE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>
            <a:extLst>
              <a:ext uri="{FF2B5EF4-FFF2-40B4-BE49-F238E27FC236}">
                <a16:creationId xmlns:a16="http://schemas.microsoft.com/office/drawing/2014/main" id="{8C433321-4C33-AA4D-9A80-92937D16DAF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56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556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556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556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556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338A206C-1CCA-F741-944F-B3626B3E499D}" type="slidenum">
              <a:rPr lang="fr-FR" altLang="de-DE" sz="1300">
                <a:latin typeface="Arial" panose="020B0604020202020204" pitchFamily="34" charset="0"/>
              </a:rPr>
              <a:pPr/>
              <a:t>16</a:t>
            </a:fld>
            <a:endParaRPr lang="fr-FR" altLang="de-DE" sz="1300">
              <a:latin typeface="Arial" panose="020B0604020202020204" pitchFamily="34" charset="0"/>
            </a:endParaRPr>
          </a:p>
        </p:txBody>
      </p:sp>
      <p:sp>
        <p:nvSpPr>
          <p:cNvPr id="34819" name="Rectangle 2">
            <a:extLst>
              <a:ext uri="{FF2B5EF4-FFF2-40B4-BE49-F238E27FC236}">
                <a16:creationId xmlns:a16="http://schemas.microsoft.com/office/drawing/2014/main" id="{7F4F439E-BB40-014B-9C3E-E468C220D26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>
            <a:extLst>
              <a:ext uri="{FF2B5EF4-FFF2-40B4-BE49-F238E27FC236}">
                <a16:creationId xmlns:a16="http://schemas.microsoft.com/office/drawing/2014/main" id="{3D743A71-CA2B-FD46-9DBA-A9689AD1051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CH" altLang="de-DE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>
            <a:extLst>
              <a:ext uri="{FF2B5EF4-FFF2-40B4-BE49-F238E27FC236}">
                <a16:creationId xmlns:a16="http://schemas.microsoft.com/office/drawing/2014/main" id="{7B5ABA18-9A01-B440-BC15-CA436DD442F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56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556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556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556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556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0DB8D804-7CB5-384F-8744-ECE004D63555}" type="slidenum">
              <a:rPr lang="fr-FR" altLang="de-DE" sz="1300">
                <a:latin typeface="Arial" panose="020B0604020202020204" pitchFamily="34" charset="0"/>
              </a:rPr>
              <a:pPr/>
              <a:t>17</a:t>
            </a:fld>
            <a:endParaRPr lang="fr-FR" altLang="de-DE" sz="1300">
              <a:latin typeface="Arial" panose="020B0604020202020204" pitchFamily="34" charset="0"/>
            </a:endParaRPr>
          </a:p>
        </p:txBody>
      </p:sp>
      <p:sp>
        <p:nvSpPr>
          <p:cNvPr id="36867" name="Rectangle 2">
            <a:extLst>
              <a:ext uri="{FF2B5EF4-FFF2-40B4-BE49-F238E27FC236}">
                <a16:creationId xmlns:a16="http://schemas.microsoft.com/office/drawing/2014/main" id="{AE225699-88DE-2146-992D-90212841142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>
            <a:extLst>
              <a:ext uri="{FF2B5EF4-FFF2-40B4-BE49-F238E27FC236}">
                <a16:creationId xmlns:a16="http://schemas.microsoft.com/office/drawing/2014/main" id="{0576BA7E-4EB5-924D-869E-95F6416C2EB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fr-CH" altLang="de-DE" noProof="0" dirty="0">
                <a:latin typeface="Arial" panose="020B0604020202020204" pitchFamily="34" charset="0"/>
              </a:rPr>
              <a:t>Cette diapositive peut être laissée de côté.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>
            <a:extLst>
              <a:ext uri="{FF2B5EF4-FFF2-40B4-BE49-F238E27FC236}">
                <a16:creationId xmlns:a16="http://schemas.microsoft.com/office/drawing/2014/main" id="{E26C27CF-BC91-2049-8DCC-7A2AF7378CC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56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556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556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556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556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C813845A-9CDD-014E-9687-77E98D0670BB}" type="slidenum">
              <a:rPr lang="fr-FR" altLang="de-DE" sz="1300">
                <a:latin typeface="Arial" panose="020B0604020202020204" pitchFamily="34" charset="0"/>
              </a:rPr>
              <a:pPr/>
              <a:t>18</a:t>
            </a:fld>
            <a:endParaRPr lang="fr-FR" altLang="de-DE" sz="1300">
              <a:latin typeface="Arial" panose="020B0604020202020204" pitchFamily="34" charset="0"/>
            </a:endParaRPr>
          </a:p>
        </p:txBody>
      </p:sp>
      <p:sp>
        <p:nvSpPr>
          <p:cNvPr id="38915" name="Rectangle 2">
            <a:extLst>
              <a:ext uri="{FF2B5EF4-FFF2-40B4-BE49-F238E27FC236}">
                <a16:creationId xmlns:a16="http://schemas.microsoft.com/office/drawing/2014/main" id="{4934076B-A614-5E43-B8DD-8D899452342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>
            <a:extLst>
              <a:ext uri="{FF2B5EF4-FFF2-40B4-BE49-F238E27FC236}">
                <a16:creationId xmlns:a16="http://schemas.microsoft.com/office/drawing/2014/main" id="{E74F9051-8B01-2448-A8DC-96486468D88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fr-CH" altLang="de-DE" noProof="0" dirty="0">
                <a:latin typeface="Arial" panose="020B0604020202020204" pitchFamily="34" charset="0"/>
              </a:rPr>
              <a:t>Cette diapositive peut être laissée de côté.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>
            <a:extLst>
              <a:ext uri="{FF2B5EF4-FFF2-40B4-BE49-F238E27FC236}">
                <a16:creationId xmlns:a16="http://schemas.microsoft.com/office/drawing/2014/main" id="{D44812A5-9313-C947-895C-E3B4638EDD2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56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556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556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556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556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EAFD1D2F-73A1-A14A-83A9-DFD57ADDB5BD}" type="slidenum">
              <a:rPr lang="fr-FR" altLang="de-DE" sz="1300">
                <a:latin typeface="Arial" panose="020B0604020202020204" pitchFamily="34" charset="0"/>
              </a:rPr>
              <a:pPr/>
              <a:t>19</a:t>
            </a:fld>
            <a:endParaRPr lang="fr-FR" altLang="de-DE" sz="1300">
              <a:latin typeface="Arial" panose="020B0604020202020204" pitchFamily="34" charset="0"/>
            </a:endParaRPr>
          </a:p>
        </p:txBody>
      </p:sp>
      <p:sp>
        <p:nvSpPr>
          <p:cNvPr id="40963" name="Rectangle 2">
            <a:extLst>
              <a:ext uri="{FF2B5EF4-FFF2-40B4-BE49-F238E27FC236}">
                <a16:creationId xmlns:a16="http://schemas.microsoft.com/office/drawing/2014/main" id="{546A02AD-B9EC-774B-9999-85A42F147E0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>
            <a:extLst>
              <a:ext uri="{FF2B5EF4-FFF2-40B4-BE49-F238E27FC236}">
                <a16:creationId xmlns:a16="http://schemas.microsoft.com/office/drawing/2014/main" id="{AD8F808A-6B60-C944-A5E0-77CC93F33F4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fr-CH" altLang="de-DE" noProof="0" dirty="0">
                <a:latin typeface="Arial" panose="020B0604020202020204" pitchFamily="34" charset="0"/>
              </a:rPr>
              <a:t>Cette diapositive peut être laissée de côté.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>
            <a:extLst>
              <a:ext uri="{FF2B5EF4-FFF2-40B4-BE49-F238E27FC236}">
                <a16:creationId xmlns:a16="http://schemas.microsoft.com/office/drawing/2014/main" id="{E2063EDF-ADCC-7847-9BFF-059E4982896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56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556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556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556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556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0FB259A5-CD04-4D40-9AEB-72CC6455DCAA}" type="slidenum">
              <a:rPr lang="fr-FR" altLang="de-DE" sz="1300">
                <a:latin typeface="Arial" panose="020B0604020202020204" pitchFamily="34" charset="0"/>
              </a:rPr>
              <a:pPr/>
              <a:t>20</a:t>
            </a:fld>
            <a:endParaRPr lang="fr-FR" altLang="de-DE" sz="1300">
              <a:latin typeface="Arial" panose="020B0604020202020204" pitchFamily="34" charset="0"/>
            </a:endParaRPr>
          </a:p>
        </p:txBody>
      </p:sp>
      <p:sp>
        <p:nvSpPr>
          <p:cNvPr id="43011" name="Rectangle 2">
            <a:extLst>
              <a:ext uri="{FF2B5EF4-FFF2-40B4-BE49-F238E27FC236}">
                <a16:creationId xmlns:a16="http://schemas.microsoft.com/office/drawing/2014/main" id="{D7F833F2-8064-944A-A592-CA430F83603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>
            <a:extLst>
              <a:ext uri="{FF2B5EF4-FFF2-40B4-BE49-F238E27FC236}">
                <a16:creationId xmlns:a16="http://schemas.microsoft.com/office/drawing/2014/main" id="{A4C6EA68-879B-E240-92ED-79A75C80833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fr-FR" altLang="de-DE" dirty="0">
                <a:latin typeface="Arial" panose="020B0604020202020204" pitchFamily="34" charset="0"/>
              </a:rPr>
              <a:t>Expliquer brièvement le matériel et l'utilisation.</a:t>
            </a:r>
            <a:endParaRPr lang="de-CH" altLang="de-DE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>
            <a:extLst>
              <a:ext uri="{FF2B5EF4-FFF2-40B4-BE49-F238E27FC236}">
                <a16:creationId xmlns:a16="http://schemas.microsoft.com/office/drawing/2014/main" id="{8C9FE1D4-4C62-0D42-A73B-2552AA6B02D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56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556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556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556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556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CB54CB03-1271-B14D-9A43-F6EB21AD50FA}" type="slidenum">
              <a:rPr lang="fr-FR" altLang="de-DE" sz="1300">
                <a:latin typeface="Arial" panose="020B0604020202020204" pitchFamily="34" charset="0"/>
              </a:rPr>
              <a:pPr/>
              <a:t>2</a:t>
            </a:fld>
            <a:endParaRPr lang="fr-FR" altLang="de-DE" sz="1300">
              <a:latin typeface="Arial" panose="020B0604020202020204" pitchFamily="34" charset="0"/>
            </a:endParaRPr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D724AD51-F895-1943-AE97-307AF66E43F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>
            <a:extLst>
              <a:ext uri="{FF2B5EF4-FFF2-40B4-BE49-F238E27FC236}">
                <a16:creationId xmlns:a16="http://schemas.microsoft.com/office/drawing/2014/main" id="{425FE081-A208-B94D-BB9B-9F351F998E3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fr-FR" altLang="de-DE" dirty="0">
                <a:latin typeface="Arial" panose="020B0604020202020204" pitchFamily="34" charset="0"/>
              </a:rPr>
              <a:t>Salutation des participant, se présenter</a:t>
            </a:r>
          </a:p>
          <a:p>
            <a:pPr eaLnBrk="1" hangingPunct="1"/>
            <a:r>
              <a:rPr lang="fr-FR" altLang="de-DE" dirty="0">
                <a:latin typeface="Arial" panose="020B0604020202020204" pitchFamily="34" charset="0"/>
              </a:rPr>
              <a:t>Introduction : la sécurité au travail lors des travaux de bûcheronnage est très importante ; fournir des informations sur les accidents à proximité ; en tant qu'expert/forestier, intéressé à garantir que les accidents ne se produisent pas non plus dans les forêts privées ; etc.</a:t>
            </a:r>
          </a:p>
          <a:p>
            <a:pPr eaLnBrk="1" hangingPunct="1"/>
            <a:r>
              <a:rPr lang="fr-FR" altLang="de-DE" dirty="0">
                <a:latin typeface="Arial" panose="020B0604020202020204" pitchFamily="34" charset="0"/>
              </a:rPr>
              <a:t>La campagne d'information est soutenue par différentes institutions</a:t>
            </a:r>
            <a:endParaRPr lang="de-CH" altLang="de-DE" dirty="0">
              <a:latin typeface="Arial" panose="020B0604020202020204" pitchFamily="34" charset="0"/>
            </a:endParaRPr>
          </a:p>
          <a:p>
            <a:pPr eaLnBrk="1" hangingPunct="1"/>
            <a:endParaRPr lang="de-CH" altLang="de-DE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>
            <a:extLst>
              <a:ext uri="{FF2B5EF4-FFF2-40B4-BE49-F238E27FC236}">
                <a16:creationId xmlns:a16="http://schemas.microsoft.com/office/drawing/2014/main" id="{A0A48D75-5D76-2446-8C93-678A31D6496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56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556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556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556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556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1F33D41B-4650-924A-AD45-7B6C9378E70F}" type="slidenum">
              <a:rPr lang="fr-FR" altLang="de-DE" sz="1300">
                <a:latin typeface="Arial" panose="020B0604020202020204" pitchFamily="34" charset="0"/>
              </a:rPr>
              <a:pPr/>
              <a:t>21</a:t>
            </a:fld>
            <a:endParaRPr lang="fr-FR" altLang="de-DE" sz="1300">
              <a:latin typeface="Arial" panose="020B0604020202020204" pitchFamily="34" charset="0"/>
            </a:endParaRPr>
          </a:p>
        </p:txBody>
      </p:sp>
      <p:sp>
        <p:nvSpPr>
          <p:cNvPr id="45059" name="Rectangle 2">
            <a:extLst>
              <a:ext uri="{FF2B5EF4-FFF2-40B4-BE49-F238E27FC236}">
                <a16:creationId xmlns:a16="http://schemas.microsoft.com/office/drawing/2014/main" id="{EF4875E4-6A2E-2248-9F9D-DA861671373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>
            <a:extLst>
              <a:ext uri="{FF2B5EF4-FFF2-40B4-BE49-F238E27FC236}">
                <a16:creationId xmlns:a16="http://schemas.microsoft.com/office/drawing/2014/main" id="{3216AEA5-2F65-0D40-BEFA-D4DB02EC21B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fr-FR" altLang="de-DE" dirty="0">
                <a:latin typeface="Arial" panose="020B0604020202020204" pitchFamily="34" charset="0"/>
              </a:rPr>
              <a:t>Expliquer quand l'utiliser.</a:t>
            </a:r>
          </a:p>
          <a:p>
            <a:pPr eaLnBrk="1" hangingPunct="1"/>
            <a:r>
              <a:rPr lang="fr-FR" altLang="de-DE" dirty="0">
                <a:latin typeface="Arial" panose="020B0604020202020204" pitchFamily="34" charset="0"/>
              </a:rPr>
              <a:t>L'utilisation d'un tracteur avec un treuil a le même effet, voir un meilleur effet.</a:t>
            </a:r>
            <a:endParaRPr lang="de-CH" altLang="de-DE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>
            <a:extLst>
              <a:ext uri="{FF2B5EF4-FFF2-40B4-BE49-F238E27FC236}">
                <a16:creationId xmlns:a16="http://schemas.microsoft.com/office/drawing/2014/main" id="{6A5B940B-20D7-DA4F-BBE0-673AF9E83AC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56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556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556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556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556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024397D5-5ABC-E146-9396-69C829958A79}" type="slidenum">
              <a:rPr lang="fr-FR" altLang="de-DE" sz="1300">
                <a:latin typeface="Arial" panose="020B0604020202020204" pitchFamily="34" charset="0"/>
              </a:rPr>
              <a:pPr/>
              <a:t>22</a:t>
            </a:fld>
            <a:endParaRPr lang="fr-FR" altLang="de-DE" sz="1300">
              <a:latin typeface="Arial" panose="020B0604020202020204" pitchFamily="34" charset="0"/>
            </a:endParaRPr>
          </a:p>
        </p:txBody>
      </p:sp>
      <p:sp>
        <p:nvSpPr>
          <p:cNvPr id="47107" name="Rectangle 2">
            <a:extLst>
              <a:ext uri="{FF2B5EF4-FFF2-40B4-BE49-F238E27FC236}">
                <a16:creationId xmlns:a16="http://schemas.microsoft.com/office/drawing/2014/main" id="{85D725E4-35FA-2A40-BC07-4BB40CA2F90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>
            <a:extLst>
              <a:ext uri="{FF2B5EF4-FFF2-40B4-BE49-F238E27FC236}">
                <a16:creationId xmlns:a16="http://schemas.microsoft.com/office/drawing/2014/main" id="{55A804CF-EEA7-6B40-9010-73B51FDA0A9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CH" altLang="de-DE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>
            <a:extLst>
              <a:ext uri="{FF2B5EF4-FFF2-40B4-BE49-F238E27FC236}">
                <a16:creationId xmlns:a16="http://schemas.microsoft.com/office/drawing/2014/main" id="{032EDFC0-68D0-B744-9DA1-33D67F22CDE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56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556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556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556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556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DACDD250-3406-4A47-BB2C-ED2F7A7BDB68}" type="slidenum">
              <a:rPr lang="fr-FR" altLang="de-DE" sz="1300">
                <a:latin typeface="Arial" panose="020B0604020202020204" pitchFamily="34" charset="0"/>
              </a:rPr>
              <a:pPr/>
              <a:t>3</a:t>
            </a:fld>
            <a:endParaRPr lang="fr-FR" altLang="de-DE" sz="1300">
              <a:latin typeface="Arial" panose="020B0604020202020204" pitchFamily="34" charset="0"/>
            </a:endParaRPr>
          </a:p>
        </p:txBody>
      </p:sp>
      <p:sp>
        <p:nvSpPr>
          <p:cNvPr id="9219" name="Rectangle 2">
            <a:extLst>
              <a:ext uri="{FF2B5EF4-FFF2-40B4-BE49-F238E27FC236}">
                <a16:creationId xmlns:a16="http://schemas.microsoft.com/office/drawing/2014/main" id="{5B172193-0234-D84A-A7E5-4E0A6A4A761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>
            <a:extLst>
              <a:ext uri="{FF2B5EF4-FFF2-40B4-BE49-F238E27FC236}">
                <a16:creationId xmlns:a16="http://schemas.microsoft.com/office/drawing/2014/main" id="{4FB78FC2-596E-594D-AA05-412372C8362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CH" altLang="de-DE">
              <a:latin typeface="Arial" panose="020B0604020202020204" pitchFamily="34" charset="0"/>
            </a:endParaRPr>
          </a:p>
          <a:p>
            <a:pPr eaLnBrk="1" hangingPunct="1"/>
            <a:endParaRPr lang="de-CH" altLang="de-DE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>
            <a:extLst>
              <a:ext uri="{FF2B5EF4-FFF2-40B4-BE49-F238E27FC236}">
                <a16:creationId xmlns:a16="http://schemas.microsoft.com/office/drawing/2014/main" id="{49E30423-475E-9040-8FFD-41E0053154F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56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556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556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556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556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363EDAC6-0FDD-A045-8150-587AF8910F0F}" type="slidenum">
              <a:rPr lang="fr-FR" altLang="de-DE" sz="1300">
                <a:latin typeface="Arial" panose="020B0604020202020204" pitchFamily="34" charset="0"/>
              </a:rPr>
              <a:pPr/>
              <a:t>4</a:t>
            </a:fld>
            <a:endParaRPr lang="fr-FR" altLang="de-DE" sz="1300">
              <a:latin typeface="Arial" panose="020B0604020202020204" pitchFamily="34" charset="0"/>
            </a:endParaRPr>
          </a:p>
        </p:txBody>
      </p:sp>
      <p:sp>
        <p:nvSpPr>
          <p:cNvPr id="11267" name="Rectangle 2">
            <a:extLst>
              <a:ext uri="{FF2B5EF4-FFF2-40B4-BE49-F238E27FC236}">
                <a16:creationId xmlns:a16="http://schemas.microsoft.com/office/drawing/2014/main" id="{E79739FB-5F50-764C-A0BC-D135AE4EE82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>
            <a:extLst>
              <a:ext uri="{FF2B5EF4-FFF2-40B4-BE49-F238E27FC236}">
                <a16:creationId xmlns:a16="http://schemas.microsoft.com/office/drawing/2014/main" id="{FECEA2F2-8BD8-654E-84D8-46FCAFE2DB7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fr-CH" altLang="de-DE" noProof="0" dirty="0">
                <a:latin typeface="Arial" panose="020B0604020202020204" pitchFamily="34" charset="0"/>
              </a:rPr>
              <a:t>Fournir ici des chiffres ou des exemples d'accidents de votre canton ou de votre triage.</a:t>
            </a:r>
          </a:p>
          <a:p>
            <a:pPr eaLnBrk="1" hangingPunct="1"/>
            <a:endParaRPr lang="fr-CH" altLang="de-DE" noProof="0" dirty="0">
              <a:latin typeface="Arial" panose="020B0604020202020204" pitchFamily="34" charset="0"/>
            </a:endParaRPr>
          </a:p>
          <a:p>
            <a:pPr eaLnBrk="1" hangingPunct="1"/>
            <a:r>
              <a:rPr lang="fr-CH" altLang="de-DE" noProof="0" dirty="0">
                <a:latin typeface="Arial" panose="020B0604020202020204" pitchFamily="34" charset="0"/>
              </a:rPr>
              <a:t>Autres statistiques sur les accidents :</a:t>
            </a:r>
          </a:p>
          <a:p>
            <a:pPr eaLnBrk="1" hangingPunct="1"/>
            <a:r>
              <a:rPr lang="fr-CH" altLang="de-DE" b="1" noProof="0" dirty="0">
                <a:latin typeface="Arial" panose="020B0604020202020204" pitchFamily="34" charset="0"/>
              </a:rPr>
              <a:t>Accidents mortels dans la sylviculture (statistiques Suva, BPA)</a:t>
            </a:r>
          </a:p>
          <a:p>
            <a:pPr eaLnBrk="1" hangingPunct="1"/>
            <a:r>
              <a:rPr lang="fr-CH" altLang="de-DE" noProof="0" dirty="0">
                <a:latin typeface="Arial" panose="020B0604020202020204" pitchFamily="34" charset="0"/>
              </a:rPr>
              <a:t>Année              2007  2008 2009 2010 2011 2012  2013  2014  2015 2016 </a:t>
            </a:r>
          </a:p>
          <a:p>
            <a:pPr eaLnBrk="1" hangingPunct="1"/>
            <a:r>
              <a:rPr lang="fr-CH" altLang="de-DE" noProof="0" dirty="0">
                <a:latin typeface="Arial" panose="020B0604020202020204" pitchFamily="34" charset="0"/>
              </a:rPr>
              <a:t>Privés/Loisir*       5       6        3       6       2      4        6        3        2      6	43      *Accidents non professionnels</a:t>
            </a:r>
          </a:p>
          <a:p>
            <a:pPr eaLnBrk="1" hangingPunct="1"/>
            <a:r>
              <a:rPr lang="fr-CH" altLang="de-DE" noProof="0" dirty="0">
                <a:latin typeface="Arial" panose="020B0604020202020204" pitchFamily="34" charset="0"/>
              </a:rPr>
              <a:t>Professionnels    3       2        7       8       5      6        3        2        4      2 	42	</a:t>
            </a:r>
          </a:p>
          <a:p>
            <a:pPr eaLnBrk="1" hangingPunct="1"/>
            <a:r>
              <a:rPr lang="fr-CH" altLang="de-DE" b="1" noProof="0" dirty="0">
                <a:latin typeface="Arial" panose="020B0604020202020204" pitchFamily="34" charset="0"/>
              </a:rPr>
              <a:t>Total                   </a:t>
            </a:r>
            <a:r>
              <a:rPr lang="de-CH" altLang="de-DE" b="1" dirty="0">
                <a:latin typeface="Arial" panose="020B0604020202020204" pitchFamily="34" charset="0"/>
              </a:rPr>
              <a:t>8       8       10     14      7     10       9        5       6      8	85</a:t>
            </a:r>
            <a:endParaRPr lang="de-CH" altLang="de-DE" dirty="0">
              <a:latin typeface="Arial" panose="020B0604020202020204" pitchFamily="34" charset="0"/>
            </a:endParaRPr>
          </a:p>
          <a:p>
            <a:pPr eaLnBrk="1" hangingPunct="1"/>
            <a:endParaRPr lang="de-CH" altLang="de-DE" dirty="0">
              <a:latin typeface="Arial" panose="020B0604020202020204" pitchFamily="34" charset="0"/>
            </a:endParaRPr>
          </a:p>
          <a:p>
            <a:pPr eaLnBrk="1" hangingPunct="1"/>
            <a:endParaRPr lang="de-CH" altLang="de-DE" dirty="0">
              <a:latin typeface="Arial" panose="020B0604020202020204" pitchFamily="34" charset="0"/>
            </a:endParaRPr>
          </a:p>
          <a:p>
            <a:pPr eaLnBrk="1" hangingPunct="1"/>
            <a:endParaRPr lang="de-CH" altLang="de-DE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>
            <a:extLst>
              <a:ext uri="{FF2B5EF4-FFF2-40B4-BE49-F238E27FC236}">
                <a16:creationId xmlns:a16="http://schemas.microsoft.com/office/drawing/2014/main" id="{6846D557-A335-E240-9137-68EB0D1542F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56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556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556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556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556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6FC4DDE2-6E1D-0445-8C49-0099A938788F}" type="slidenum">
              <a:rPr lang="fr-FR" altLang="de-DE" sz="1300">
                <a:latin typeface="Arial" panose="020B0604020202020204" pitchFamily="34" charset="0"/>
              </a:rPr>
              <a:pPr/>
              <a:t>5</a:t>
            </a:fld>
            <a:endParaRPr lang="fr-FR" altLang="de-DE" sz="1300">
              <a:latin typeface="Arial" panose="020B0604020202020204" pitchFamily="34" charset="0"/>
            </a:endParaRPr>
          </a:p>
        </p:txBody>
      </p:sp>
      <p:sp>
        <p:nvSpPr>
          <p:cNvPr id="13315" name="Rectangle 2">
            <a:extLst>
              <a:ext uri="{FF2B5EF4-FFF2-40B4-BE49-F238E27FC236}">
                <a16:creationId xmlns:a16="http://schemas.microsoft.com/office/drawing/2014/main" id="{D2EFEF58-6B9E-8142-BE64-8C7E10B61EB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>
            <a:extLst>
              <a:ext uri="{FF2B5EF4-FFF2-40B4-BE49-F238E27FC236}">
                <a16:creationId xmlns:a16="http://schemas.microsoft.com/office/drawing/2014/main" id="{2E5C605B-4D0B-F244-8ADC-BCC80FD28BC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55663" y="5283200"/>
            <a:ext cx="5316537" cy="3848100"/>
          </a:xfrm>
          <a:noFill/>
        </p:spPr>
        <p:txBody>
          <a:bodyPr/>
          <a:lstStyle/>
          <a:p>
            <a:pPr eaLnBrk="1" hangingPunct="1"/>
            <a:endParaRPr lang="de-CH" altLang="de-DE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>
            <a:extLst>
              <a:ext uri="{FF2B5EF4-FFF2-40B4-BE49-F238E27FC236}">
                <a16:creationId xmlns:a16="http://schemas.microsoft.com/office/drawing/2014/main" id="{DB1E54B9-883E-F047-90AA-D0E0CFFE9DC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56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556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556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556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556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7B3E8D48-572A-A847-9C4D-79DBC0C63241}" type="slidenum">
              <a:rPr lang="fr-FR" altLang="de-DE" sz="1300">
                <a:latin typeface="Arial" panose="020B0604020202020204" pitchFamily="34" charset="0"/>
              </a:rPr>
              <a:pPr/>
              <a:t>6</a:t>
            </a:fld>
            <a:endParaRPr lang="fr-FR" altLang="de-DE" sz="1300">
              <a:latin typeface="Arial" panose="020B0604020202020204" pitchFamily="34" charset="0"/>
            </a:endParaRPr>
          </a:p>
        </p:txBody>
      </p:sp>
      <p:sp>
        <p:nvSpPr>
          <p:cNvPr id="15363" name="Rectangle 2">
            <a:extLst>
              <a:ext uri="{FF2B5EF4-FFF2-40B4-BE49-F238E27FC236}">
                <a16:creationId xmlns:a16="http://schemas.microsoft.com/office/drawing/2014/main" id="{240FCB75-23F9-2F4E-9655-85F852FD551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>
            <a:extLst>
              <a:ext uri="{FF2B5EF4-FFF2-40B4-BE49-F238E27FC236}">
                <a16:creationId xmlns:a16="http://schemas.microsoft.com/office/drawing/2014/main" id="{EF126993-618C-A144-BDCA-6A0D3AA1AEA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CH" altLang="de-DE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>
            <a:extLst>
              <a:ext uri="{FF2B5EF4-FFF2-40B4-BE49-F238E27FC236}">
                <a16:creationId xmlns:a16="http://schemas.microsoft.com/office/drawing/2014/main" id="{206EF020-0D7B-BC46-8940-0D7F78EE359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56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556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556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556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556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5B9BEF38-69F9-664C-9581-17E6F31BA801}" type="slidenum">
              <a:rPr lang="fr-FR" altLang="de-DE" sz="1300">
                <a:latin typeface="Arial" panose="020B0604020202020204" pitchFamily="34" charset="0"/>
              </a:rPr>
              <a:pPr/>
              <a:t>7</a:t>
            </a:fld>
            <a:endParaRPr lang="fr-FR" altLang="de-DE" sz="1300">
              <a:latin typeface="Arial" panose="020B0604020202020204" pitchFamily="34" charset="0"/>
            </a:endParaRPr>
          </a:p>
        </p:txBody>
      </p:sp>
      <p:sp>
        <p:nvSpPr>
          <p:cNvPr id="17411" name="Rectangle 2">
            <a:extLst>
              <a:ext uri="{FF2B5EF4-FFF2-40B4-BE49-F238E27FC236}">
                <a16:creationId xmlns:a16="http://schemas.microsoft.com/office/drawing/2014/main" id="{DC7820DC-8651-444A-9BE9-B1FB277700C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>
            <a:extLst>
              <a:ext uri="{FF2B5EF4-FFF2-40B4-BE49-F238E27FC236}">
                <a16:creationId xmlns:a16="http://schemas.microsoft.com/office/drawing/2014/main" id="{BD63259A-2EA8-4449-81B0-E5E8DAFDBF9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fr-FR" altLang="de-DE" dirty="0">
                <a:latin typeface="Arial" panose="020B0604020202020204" pitchFamily="34" charset="0"/>
              </a:rPr>
              <a:t>Par exemple, informer sur les réglementations cantonales.</a:t>
            </a:r>
            <a:endParaRPr lang="de-CH" altLang="de-DE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>
            <a:extLst>
              <a:ext uri="{FF2B5EF4-FFF2-40B4-BE49-F238E27FC236}">
                <a16:creationId xmlns:a16="http://schemas.microsoft.com/office/drawing/2014/main" id="{E6800173-64A3-2D4C-949D-DE5696CF5C8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56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556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556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556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556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A1D626BC-D839-FE40-AF80-D083AD1F5E63}" type="slidenum">
              <a:rPr lang="fr-FR" altLang="de-DE" sz="1300">
                <a:latin typeface="Arial" panose="020B0604020202020204" pitchFamily="34" charset="0"/>
              </a:rPr>
              <a:pPr/>
              <a:t>8</a:t>
            </a:fld>
            <a:endParaRPr lang="fr-FR" altLang="de-DE" sz="1300">
              <a:latin typeface="Arial" panose="020B0604020202020204" pitchFamily="34" charset="0"/>
            </a:endParaRPr>
          </a:p>
        </p:txBody>
      </p:sp>
      <p:sp>
        <p:nvSpPr>
          <p:cNvPr id="19459" name="Rectangle 2">
            <a:extLst>
              <a:ext uri="{FF2B5EF4-FFF2-40B4-BE49-F238E27FC236}">
                <a16:creationId xmlns:a16="http://schemas.microsoft.com/office/drawing/2014/main" id="{3DBDEA2A-EB70-3A41-9B2C-B5F00891642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>
            <a:extLst>
              <a:ext uri="{FF2B5EF4-FFF2-40B4-BE49-F238E27FC236}">
                <a16:creationId xmlns:a16="http://schemas.microsoft.com/office/drawing/2014/main" id="{C13D6E42-4AFB-D741-A7E3-FEA0E5DA61A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CH" altLang="de-DE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>
            <a:extLst>
              <a:ext uri="{FF2B5EF4-FFF2-40B4-BE49-F238E27FC236}">
                <a16:creationId xmlns:a16="http://schemas.microsoft.com/office/drawing/2014/main" id="{62BD0486-2AAA-2C4C-9511-9C9F914AEE9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56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556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556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556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556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1898EB40-7D61-6648-99BB-9BBB982EC10D}" type="slidenum">
              <a:rPr lang="fr-FR" altLang="de-DE" sz="1300">
                <a:latin typeface="Arial" panose="020B0604020202020204" pitchFamily="34" charset="0"/>
              </a:rPr>
              <a:pPr/>
              <a:t>9</a:t>
            </a:fld>
            <a:endParaRPr lang="fr-FR" altLang="de-DE" sz="1300">
              <a:latin typeface="Arial" panose="020B0604020202020204" pitchFamily="34" charset="0"/>
            </a:endParaRPr>
          </a:p>
        </p:txBody>
      </p:sp>
      <p:sp>
        <p:nvSpPr>
          <p:cNvPr id="21507" name="Rectangle 2">
            <a:extLst>
              <a:ext uri="{FF2B5EF4-FFF2-40B4-BE49-F238E27FC236}">
                <a16:creationId xmlns:a16="http://schemas.microsoft.com/office/drawing/2014/main" id="{336E845F-C956-E349-9C06-FDEEAD13AFC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>
            <a:extLst>
              <a:ext uri="{FF2B5EF4-FFF2-40B4-BE49-F238E27FC236}">
                <a16:creationId xmlns:a16="http://schemas.microsoft.com/office/drawing/2014/main" id="{6F8E3464-6545-8849-9D6F-BB68ECE5025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fr-FR" altLang="de-DE" dirty="0">
                <a:latin typeface="Arial" panose="020B0604020202020204" pitchFamily="34" charset="0"/>
              </a:rPr>
              <a:t>Annoncer les offres dans le district/canton. Signaler les cours déjà organisés et/ou enregistrer la demande des personnes présentes.</a:t>
            </a:r>
            <a:endParaRPr lang="de-CH" altLang="de-DE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Formatvorlage des Untertitelmasters durch Klicken bearbeiten</a:t>
            </a:r>
            <a:endParaRPr lang="de-CH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467F4925-EFBB-EA40-8355-60639CA5B375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29829C-029A-924B-AB9D-FB0A58206B61}" type="slidenum">
              <a:rPr lang="fr-FR" altLang="de-DE"/>
              <a:pPr/>
              <a:t>‹Nr.›</a:t>
            </a:fld>
            <a:endParaRPr lang="fr-FR" altLang="de-DE"/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18EFC5E3-1D68-9343-B33E-80A8202ED7F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784723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8588" y="88900"/>
            <a:ext cx="9648948" cy="603250"/>
          </a:xfrm>
        </p:spPr>
        <p:txBody>
          <a:bodyPr/>
          <a:lstStyle>
            <a:lvl1pPr>
              <a:defRPr>
                <a:solidFill>
                  <a:schemeClr val="accent6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1CDFCB34-8E40-E148-88EE-A53D4860701E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D2DD2E6-194B-7B41-BBC1-B868D669F164}" type="slidenum">
              <a:rPr lang="fr-FR" altLang="de-DE"/>
              <a:pPr/>
              <a:t>‹Nr.›</a:t>
            </a:fld>
            <a:endParaRPr lang="fr-FR" altLang="de-DE"/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03B8EB54-F578-7049-A51D-0261C27DA0A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092106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1" descr="Eiche">
            <a:extLst>
              <a:ext uri="{FF2B5EF4-FFF2-40B4-BE49-F238E27FC236}">
                <a16:creationId xmlns:a16="http://schemas.microsoft.com/office/drawing/2014/main" id="{FB432B03-8905-3643-8F57-19374CA7C2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906000" cy="765175"/>
          </a:xfrm>
          <a:prstGeom prst="rect">
            <a:avLst/>
          </a:prstGeom>
          <a:blipFill dpi="0" rotWithShape="1">
            <a:blip r:embed="rId5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endParaRPr lang="de-CH" altLang="de-DE"/>
          </a:p>
        </p:txBody>
      </p:sp>
      <p:sp>
        <p:nvSpPr>
          <p:cNvPr id="1027" name="Rectangle 2">
            <a:extLst>
              <a:ext uri="{FF2B5EF4-FFF2-40B4-BE49-F238E27FC236}">
                <a16:creationId xmlns:a16="http://schemas.microsoft.com/office/drawing/2014/main" id="{6964283D-1873-404D-99A1-2A9DD1830A5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9812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endParaRPr lang="fr-FR" altLang="de-DE"/>
          </a:p>
          <a:p>
            <a:pPr lvl="1"/>
            <a:endParaRPr lang="fr-FR" altLang="de-DE"/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BA1DB6CD-CF5C-9747-A973-FE3FA3CC10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3625" y="3209925"/>
            <a:ext cx="312738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endParaRPr lang="de-CH" altLang="de-DE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07312108-2F4A-0848-90DD-56307FEA4D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05713" y="6426200"/>
            <a:ext cx="209550" cy="198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defRPr/>
            </a:pPr>
            <a:r>
              <a:rPr lang="fr-FR" altLang="de-DE" sz="800" b="1"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18438" name="Rectangle 6">
            <a:extLst>
              <a:ext uri="{FF2B5EF4-FFF2-40B4-BE49-F238E27FC236}">
                <a16:creationId xmlns:a16="http://schemas.microsoft.com/office/drawing/2014/main" id="{5777799B-650B-314F-A360-5FEB510CD75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525000" y="6553200"/>
            <a:ext cx="304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800">
                <a:latin typeface="Arial" panose="020B0604020202020204" pitchFamily="34" charset="0"/>
              </a:defRPr>
            </a:lvl1pPr>
          </a:lstStyle>
          <a:p>
            <a:fld id="{9C11DA01-D6E3-4746-A0A7-C02CE518731F}" type="slidenum">
              <a:rPr lang="fr-FR" altLang="de-DE"/>
              <a:pPr/>
              <a:t>‹Nr.›</a:t>
            </a:fld>
            <a:endParaRPr lang="fr-FR" altLang="de-DE"/>
          </a:p>
        </p:txBody>
      </p:sp>
      <p:sp>
        <p:nvSpPr>
          <p:cNvPr id="18439" name="Rectangle 7">
            <a:extLst>
              <a:ext uri="{FF2B5EF4-FFF2-40B4-BE49-F238E27FC236}">
                <a16:creationId xmlns:a16="http://schemas.microsoft.com/office/drawing/2014/main" id="{35F8BB7B-D2C6-6A44-A18F-44D2A003FC4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28588" y="88900"/>
            <a:ext cx="9648825" cy="60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FFFF00">
                        <a:gamma/>
                        <a:tint val="392"/>
                        <a:invGamma/>
                      </a:srgbClr>
                    </a:gs>
                    <a:gs pos="100000">
                      <a:srgbClr val="FFFF00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CH" noProof="0" dirty="0"/>
              <a:t>Titel</a:t>
            </a:r>
          </a:p>
        </p:txBody>
      </p:sp>
      <p:sp>
        <p:nvSpPr>
          <p:cNvPr id="18440" name="Rectangle 8">
            <a:extLst>
              <a:ext uri="{FF2B5EF4-FFF2-40B4-BE49-F238E27FC236}">
                <a16:creationId xmlns:a16="http://schemas.microsoft.com/office/drawing/2014/main" id="{05619B4E-20B8-014C-A9DD-25DFBD05BF1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324600"/>
            <a:ext cx="304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800"/>
            </a:lvl1pPr>
          </a:lstStyle>
          <a:p>
            <a:pPr>
              <a:defRPr/>
            </a:pPr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87" r:id="rId2"/>
  </p:sldLayoutIdLst>
  <p:txStyles>
    <p:titleStyle>
      <a:lvl1pPr algn="l" defTabSz="7620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3EADE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defTabSz="7620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3EADE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l" defTabSz="7620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3EADE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l" defTabSz="7620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3EADE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l" defTabSz="7620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3EADE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l" defTabSz="7620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6633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l" defTabSz="7620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6633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l" defTabSz="7620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6633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l" defTabSz="7620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6633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285750" indent="-285750" algn="l" defTabSz="762000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762000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400" b="1">
          <a:solidFill>
            <a:schemeClr val="tx1"/>
          </a:solidFill>
          <a:latin typeface="+mn-lt"/>
        </a:defRPr>
      </a:lvl2pPr>
      <a:lvl3pPr marL="1143000" indent="-228600" algn="l" defTabSz="762000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Times New Roman" pitchFamily="18" charset="0"/>
        </a:defRPr>
      </a:lvl3pPr>
      <a:lvl4pPr marL="1543050" indent="-171450" algn="l" defTabSz="762000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imes New Roman" pitchFamily="18" charset="0"/>
        </a:defRPr>
      </a:lvl4pPr>
      <a:lvl5pPr marL="2000250" indent="-171450" algn="l" defTabSz="762000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5pPr>
      <a:lvl6pPr marL="2457450" indent="-171450" algn="l" defTabSz="762000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6pPr>
      <a:lvl7pPr marL="2914650" indent="-171450" algn="l" defTabSz="762000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7pPr>
      <a:lvl8pPr marL="3371850" indent="-171450" algn="l" defTabSz="762000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8pPr>
      <a:lvl9pPr marL="3829050" indent="-171450" algn="l" defTabSz="762000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4">
            <a:extLst>
              <a:ext uri="{FF2B5EF4-FFF2-40B4-BE49-F238E27FC236}">
                <a16:creationId xmlns:a16="http://schemas.microsoft.com/office/drawing/2014/main" id="{346B5C9E-B9A2-B745-B596-39BD5ADC95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8950" y="1143000"/>
            <a:ext cx="9145588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fr-CH" altLang="de-DE" b="1" dirty="0">
                <a:solidFill>
                  <a:srgbClr val="FD2F3E"/>
                </a:solidFill>
                <a:latin typeface="Arial" panose="020B0604020202020204" pitchFamily="34" charset="0"/>
              </a:rPr>
              <a:t>Informations pour les intervenants </a:t>
            </a:r>
          </a:p>
          <a:p>
            <a:r>
              <a:rPr lang="fr-CH" altLang="de-DE" sz="2000" dirty="0">
                <a:latin typeface="Arial" panose="020B0604020202020204" pitchFamily="34" charset="0"/>
              </a:rPr>
              <a:t>Avant d'utiliser cette présentation, merci de prendre note des points suivants :</a:t>
            </a:r>
          </a:p>
        </p:txBody>
      </p:sp>
      <p:sp>
        <p:nvSpPr>
          <p:cNvPr id="317445" name="Rectangle 5">
            <a:extLst>
              <a:ext uri="{FF2B5EF4-FFF2-40B4-BE49-F238E27FC236}">
                <a16:creationId xmlns:a16="http://schemas.microsoft.com/office/drawing/2014/main" id="{A642B7D1-EAB2-C740-98FD-316704E4A0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9313" y="2611438"/>
            <a:ext cx="84963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266700" indent="-177800">
              <a:buFontTx/>
              <a:buChar char="•"/>
              <a:tabLst>
                <a:tab pos="266700" algn="l"/>
              </a:tabLst>
              <a:defRPr/>
            </a:pPr>
            <a:endParaRPr lang="de-CH" sz="2600"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</a:endParaRPr>
          </a:p>
        </p:txBody>
      </p:sp>
      <p:sp>
        <p:nvSpPr>
          <p:cNvPr id="317446" name="Rectangle 6">
            <a:extLst>
              <a:ext uri="{FF2B5EF4-FFF2-40B4-BE49-F238E27FC236}">
                <a16:creationId xmlns:a16="http://schemas.microsoft.com/office/drawing/2014/main" id="{2F5604D9-87AC-7B43-A034-67CEAF9606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9313" y="2266950"/>
            <a:ext cx="8785225" cy="4016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266700" algn="l"/>
              </a:tabLst>
              <a:defRPr/>
            </a:pPr>
            <a:r>
              <a:rPr lang="fr-FR" sz="2000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Sélectionner les diapositives en fonction du public et du temps disponible. 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266700" algn="l"/>
              </a:tabLst>
              <a:defRPr/>
            </a:pPr>
            <a:r>
              <a:rPr lang="fr-FR" sz="2000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Les diapositives jusqu'à la tronçonneuse (partie "Machines et équipements sûrs") et les outils pour Bûcheronnage doivent toujours être montrés.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266700" algn="l"/>
              </a:tabLst>
              <a:defRPr/>
            </a:pPr>
            <a:r>
              <a:rPr lang="fr-FR" sz="2000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Dans la section des notes, les diapositives contiennent des mots clés et des informations pour vous aider à préparer la présentation. Des informations complémentaires peuvent être obtenues auprès de </a:t>
            </a:r>
            <a:r>
              <a:rPr lang="fr-FR" sz="20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Codoc</a:t>
            </a:r>
            <a:r>
              <a:rPr lang="fr-FR" sz="2000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, de la Suva, de </a:t>
            </a:r>
            <a:r>
              <a:rPr lang="fr-FR" sz="20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ForêtSuisse</a:t>
            </a:r>
            <a:r>
              <a:rPr lang="fr-FR" sz="2000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 ou du BPA.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266700" algn="l"/>
              </a:tabLst>
              <a:defRPr/>
            </a:pPr>
            <a:r>
              <a:rPr lang="fr-FR" sz="2000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Donner une touche personnelle à la présentation, par exemple en ajoutant une diapositive supplémentaire avec un propos personnel ou une illustration à la fin de la présentation.</a:t>
            </a:r>
          </a:p>
        </p:txBody>
      </p:sp>
      <p:sp>
        <p:nvSpPr>
          <p:cNvPr id="4101" name="Text Box 8">
            <a:extLst>
              <a:ext uri="{FF2B5EF4-FFF2-40B4-BE49-F238E27FC236}">
                <a16:creationId xmlns:a16="http://schemas.microsoft.com/office/drawing/2014/main" id="{C309194D-0EDF-EC4D-9BDB-5D5A02A05C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4528" y="6309320"/>
            <a:ext cx="240963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fr-CH" altLang="de-DE" dirty="0">
                <a:solidFill>
                  <a:srgbClr val="FD2F3E"/>
                </a:solidFill>
                <a:latin typeface="Arial" panose="020B0604020202020204" pitchFamily="34" charset="0"/>
              </a:rPr>
              <a:t>Bonne chance !</a:t>
            </a:r>
          </a:p>
        </p:txBody>
      </p:sp>
      <p:sp>
        <p:nvSpPr>
          <p:cNvPr id="4102" name="Rechteck 1">
            <a:extLst>
              <a:ext uri="{FF2B5EF4-FFF2-40B4-BE49-F238E27FC236}">
                <a16:creationId xmlns:a16="http://schemas.microsoft.com/office/drawing/2014/main" id="{EB3CF28C-8640-C74A-8EE9-D0B493990E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24888" y="757238"/>
            <a:ext cx="431800" cy="584200"/>
          </a:xfrm>
          <a:prstGeom prst="rect">
            <a:avLst/>
          </a:prstGeom>
          <a:solidFill>
            <a:schemeClr val="bg1"/>
          </a:solidFill>
          <a:ln w="1270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de-CH" altLang="de-DE" sz="2800"/>
              <a:t>3</a:t>
            </a:r>
          </a:p>
        </p:txBody>
      </p:sp>
    </p:spTree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3">
            <a:extLst>
              <a:ext uri="{FF2B5EF4-FFF2-40B4-BE49-F238E27FC236}">
                <a16:creationId xmlns:a16="http://schemas.microsoft.com/office/drawing/2014/main" id="{AF0E895C-2992-994E-AABB-52100AEFEA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2864768" cy="830263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90000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fr-FR" altLang="de-DE" sz="2600" dirty="0">
                <a:solidFill>
                  <a:srgbClr val="FF0000"/>
                </a:solidFill>
                <a:latin typeface="Cooper Black" panose="0208090404030B020404" pitchFamily="18" charset="77"/>
              </a:rPr>
              <a:t>2 </a:t>
            </a:r>
            <a:r>
              <a:rPr lang="fr-FR" altLang="de-DE" sz="1400" b="1" dirty="0">
                <a:latin typeface="Arial" panose="020B0604020202020204" pitchFamily="34" charset="0"/>
              </a:rPr>
              <a:t>Attribution du travail et organisation en cas d’urgence </a:t>
            </a:r>
            <a:endParaRPr lang="de-CH" altLang="de-DE" sz="1400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8302A63-FC9F-3B49-9829-9A2EA498E2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0751" y="88900"/>
            <a:ext cx="7185249" cy="603250"/>
          </a:xfrm>
        </p:spPr>
        <p:txBody>
          <a:bodyPr/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CH" sz="3400" dirty="0"/>
              <a:t>L'organisation apporte la sécurité </a:t>
            </a:r>
          </a:p>
        </p:txBody>
      </p:sp>
      <p:pic>
        <p:nvPicPr>
          <p:cNvPr id="22532" name="Picture 69232">
            <a:extLst>
              <a:ext uri="{FF2B5EF4-FFF2-40B4-BE49-F238E27FC236}">
                <a16:creationId xmlns:a16="http://schemas.microsoft.com/office/drawing/2014/main" id="{6DDA9B92-9FB6-F94C-B4CD-82BC9A075B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850" y="830263"/>
            <a:ext cx="7993063" cy="6027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9C2B979-2B8F-4139-B45E-3830023BB442}"/>
              </a:ext>
            </a:extLst>
          </p:cNvPr>
          <p:cNvSpPr/>
          <p:nvPr/>
        </p:nvSpPr>
        <p:spPr bwMode="auto">
          <a:xfrm>
            <a:off x="2648744" y="2060848"/>
            <a:ext cx="1152129" cy="36004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CH" sz="18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Qui?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38B94A2-E4ED-443A-B2D2-61AB5CC27507}"/>
              </a:ext>
            </a:extLst>
          </p:cNvPr>
          <p:cNvSpPr/>
          <p:nvPr/>
        </p:nvSpPr>
        <p:spPr bwMode="auto">
          <a:xfrm>
            <a:off x="3296816" y="1258154"/>
            <a:ext cx="1512168" cy="36004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CH" sz="18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Comment?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4EE430E-E419-4AB1-83F9-862B9BF04373}"/>
              </a:ext>
            </a:extLst>
          </p:cNvPr>
          <p:cNvSpPr/>
          <p:nvPr/>
        </p:nvSpPr>
        <p:spPr bwMode="auto">
          <a:xfrm>
            <a:off x="1928664" y="2996952"/>
            <a:ext cx="1152129" cy="36004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CH" sz="18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Quoi?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79CEEE4-D1E1-4DCA-B0B5-F8BC9E286EF9}"/>
              </a:ext>
            </a:extLst>
          </p:cNvPr>
          <p:cNvSpPr/>
          <p:nvPr/>
        </p:nvSpPr>
        <p:spPr bwMode="auto">
          <a:xfrm>
            <a:off x="776536" y="3570746"/>
            <a:ext cx="2088232" cy="501005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CH" sz="18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Équipement de travail?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DDA1761-F59A-4A62-89D8-90A7EBA935E9}"/>
              </a:ext>
            </a:extLst>
          </p:cNvPr>
          <p:cNvSpPr/>
          <p:nvPr/>
        </p:nvSpPr>
        <p:spPr bwMode="auto">
          <a:xfrm>
            <a:off x="1424607" y="4365104"/>
            <a:ext cx="1663083" cy="562372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CH" sz="18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Mesures de sécurité?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2819079-C221-4849-95DF-AFD913E38FE2}"/>
              </a:ext>
            </a:extLst>
          </p:cNvPr>
          <p:cNvSpPr/>
          <p:nvPr/>
        </p:nvSpPr>
        <p:spPr bwMode="auto">
          <a:xfrm>
            <a:off x="4592960" y="2234452"/>
            <a:ext cx="1735702" cy="36004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CH" sz="18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Spécialistes?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447326D-7B1D-47F1-8783-82695E243966}"/>
              </a:ext>
            </a:extLst>
          </p:cNvPr>
          <p:cNvSpPr/>
          <p:nvPr/>
        </p:nvSpPr>
        <p:spPr bwMode="auto">
          <a:xfrm>
            <a:off x="5601072" y="1308408"/>
            <a:ext cx="1944216" cy="503001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CH" sz="18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Combien de temps?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7B70F78-586E-4E36-9E5C-77E184F4A3A3}"/>
              </a:ext>
            </a:extLst>
          </p:cNvPr>
          <p:cNvSpPr/>
          <p:nvPr/>
        </p:nvSpPr>
        <p:spPr bwMode="auto">
          <a:xfrm>
            <a:off x="6867423" y="2162260"/>
            <a:ext cx="1695198" cy="36004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CH" sz="18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Quels travaux?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2FB221F-1123-43AE-8D23-139A6E329074}"/>
              </a:ext>
            </a:extLst>
          </p:cNvPr>
          <p:cNvSpPr/>
          <p:nvPr/>
        </p:nvSpPr>
        <p:spPr bwMode="auto">
          <a:xfrm>
            <a:off x="6501172" y="3125363"/>
            <a:ext cx="1879602" cy="36004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CH" sz="18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Responsabilité?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8C3F127-E9E8-40B4-90FE-7AD95299664F}"/>
              </a:ext>
            </a:extLst>
          </p:cNvPr>
          <p:cNvSpPr/>
          <p:nvPr/>
        </p:nvSpPr>
        <p:spPr bwMode="auto">
          <a:xfrm>
            <a:off x="6821286" y="3932718"/>
            <a:ext cx="1721981" cy="501005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CH" sz="18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Assurance accident?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820E4FF-6FAE-4FDD-A714-FFC1B4DFCA41}"/>
              </a:ext>
            </a:extLst>
          </p:cNvPr>
          <p:cNvSpPr/>
          <p:nvPr/>
        </p:nvSpPr>
        <p:spPr bwMode="auto">
          <a:xfrm>
            <a:off x="6790084" y="4725144"/>
            <a:ext cx="1879603" cy="501005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CH" sz="1800" dirty="0">
                <a:latin typeface="Arial" panose="020B0604020202020204" pitchFamily="34" charset="0"/>
              </a:rPr>
              <a:t>Equipé pour les urgences?</a:t>
            </a:r>
            <a:endParaRPr kumimoji="0" lang="fr-CH" sz="1800" b="0" i="0" u="none" strike="noStrike" cap="none" normalizeH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13">
            <a:extLst>
              <a:ext uri="{FF2B5EF4-FFF2-40B4-BE49-F238E27FC236}">
                <a16:creationId xmlns:a16="http://schemas.microsoft.com/office/drawing/2014/main" id="{32341EF7-5B86-0643-BCA0-A61E4FEFAD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3008784" cy="1052736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fr-FR" altLang="de-DE" sz="2600" dirty="0">
                <a:solidFill>
                  <a:srgbClr val="FF0000"/>
                </a:solidFill>
                <a:latin typeface="Cooper Black" panose="0208090404030B020404" pitchFamily="18" charset="77"/>
              </a:rPr>
              <a:t>2 </a:t>
            </a:r>
            <a:r>
              <a:rPr lang="fr-FR" altLang="de-DE" sz="1400" b="1" dirty="0">
                <a:latin typeface="Arial" panose="020B0604020202020204" pitchFamily="34" charset="0"/>
              </a:rPr>
              <a:t>Attribution du travail et organisation en cas d’urgence </a:t>
            </a:r>
            <a:endParaRPr lang="fr-FR" altLang="de-DE" sz="1400" dirty="0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1C0E4D98-888F-A84B-B42F-0745D3B83B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64768" y="88900"/>
            <a:ext cx="7041232" cy="603250"/>
          </a:xfrm>
        </p:spPr>
        <p:txBody>
          <a:bodyPr/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400"/>
              <a:t>Ne pas mettre en danger les tiers</a:t>
            </a:r>
            <a:endParaRPr lang="de-CH" sz="3400" dirty="0"/>
          </a:p>
        </p:txBody>
      </p:sp>
      <p:pic>
        <p:nvPicPr>
          <p:cNvPr id="24580" name="Grafik 1">
            <a:extLst>
              <a:ext uri="{FF2B5EF4-FFF2-40B4-BE49-F238E27FC236}">
                <a16:creationId xmlns:a16="http://schemas.microsoft.com/office/drawing/2014/main" id="{8476311F-B838-3C4F-9491-811966ABDF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31838"/>
            <a:ext cx="9906000" cy="6126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40" name="Text Box 4">
            <a:extLst>
              <a:ext uri="{FF2B5EF4-FFF2-40B4-BE49-F238E27FC236}">
                <a16:creationId xmlns:a16="http://schemas.microsoft.com/office/drawing/2014/main" id="{68CAFD6E-D12B-764F-A96C-CE1059AE33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6075" y="1299785"/>
            <a:ext cx="3959225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fr-CH" sz="2800" b="1" dirty="0">
                <a:solidFill>
                  <a:srgbClr val="0D0D0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Lors de travaux en forêt tu as </a:t>
            </a:r>
            <a:r>
              <a:rPr lang="fr-CH" sz="2800" b="1" u="sng" dirty="0">
                <a:solidFill>
                  <a:srgbClr val="0D0D0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toujours</a:t>
            </a:r>
            <a:r>
              <a:rPr lang="fr-CH" sz="2800" b="1" dirty="0">
                <a:solidFill>
                  <a:srgbClr val="0D0D0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besoin d’aide</a:t>
            </a:r>
            <a:endParaRPr lang="fr-CH" sz="1400" b="1" dirty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26627" name="Text Box 6">
            <a:extLst>
              <a:ext uri="{FF2B5EF4-FFF2-40B4-BE49-F238E27FC236}">
                <a16:creationId xmlns:a16="http://schemas.microsoft.com/office/drawing/2014/main" id="{567F973C-D00E-1840-87BD-BBC869E394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2864768" cy="741363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fr-FR" altLang="de-DE" sz="2600" dirty="0">
                <a:solidFill>
                  <a:srgbClr val="FF0000"/>
                </a:solidFill>
                <a:latin typeface="Cooper Black" panose="0208090404030B020404" pitchFamily="18" charset="77"/>
              </a:rPr>
              <a:t>2 </a:t>
            </a:r>
            <a:r>
              <a:rPr lang="fr-FR" altLang="de-DE" sz="1400" b="1" dirty="0">
                <a:latin typeface="Arial" panose="020B0604020202020204" pitchFamily="34" charset="0"/>
              </a:rPr>
              <a:t>Attribution du travail et organisation en cas d’urgence </a:t>
            </a:r>
            <a:endParaRPr lang="fr-FR" altLang="de-DE" sz="1400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304EDFC-57E4-944B-B32E-3C76E820E2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0752" y="88900"/>
            <a:ext cx="7056661" cy="603250"/>
          </a:xfrm>
        </p:spPr>
        <p:txBody>
          <a:bodyPr/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CH" dirty="0"/>
              <a:t>Ne jamais de travail seul</a:t>
            </a:r>
          </a:p>
        </p:txBody>
      </p:sp>
      <p:sp>
        <p:nvSpPr>
          <p:cNvPr id="26629" name="Text Box 4">
            <a:extLst>
              <a:ext uri="{FF2B5EF4-FFF2-40B4-BE49-F238E27FC236}">
                <a16:creationId xmlns:a16="http://schemas.microsoft.com/office/drawing/2014/main" id="{E69D7E6F-C5F1-9D42-98DB-60BE2BE33A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050" y="2708275"/>
            <a:ext cx="4032250" cy="3539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58775" indent="-3587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>
                <a:srgbClr val="0D0D0D"/>
              </a:buClr>
              <a:buSzPct val="110000"/>
              <a:buFontTx/>
              <a:buChar char="•"/>
            </a:pPr>
            <a:r>
              <a:rPr lang="fr-FR" altLang="de-DE" sz="2800" dirty="0">
                <a:latin typeface="Arial" panose="020B0604020202020204" pitchFamily="34" charset="0"/>
              </a:rPr>
              <a:t>Pour sécuriser le lieu de travail</a:t>
            </a:r>
          </a:p>
          <a:p>
            <a:pPr>
              <a:spcBef>
                <a:spcPct val="50000"/>
              </a:spcBef>
              <a:buClr>
                <a:srgbClr val="0D0D0D"/>
              </a:buClr>
              <a:buSzPct val="110000"/>
              <a:buFontTx/>
              <a:buChar char="•"/>
            </a:pPr>
            <a:r>
              <a:rPr lang="fr-FR" altLang="de-DE" sz="2800" dirty="0">
                <a:latin typeface="Arial" panose="020B0604020202020204" pitchFamily="34" charset="0"/>
              </a:rPr>
              <a:t>Pour mener à bien diverses activités</a:t>
            </a:r>
          </a:p>
          <a:p>
            <a:pPr>
              <a:spcBef>
                <a:spcPct val="50000"/>
              </a:spcBef>
              <a:buClr>
                <a:srgbClr val="0D0D0D"/>
              </a:buClr>
              <a:buSzPct val="110000"/>
              <a:buFontTx/>
              <a:buChar char="•"/>
            </a:pPr>
            <a:r>
              <a:rPr lang="fr-FR" altLang="de-DE" sz="2800" dirty="0">
                <a:latin typeface="Arial" panose="020B0604020202020204" pitchFamily="34" charset="0"/>
              </a:rPr>
              <a:t>En cas d'accident (premiers secours, alerte)</a:t>
            </a:r>
            <a:endParaRPr lang="de-CH" altLang="de-DE" sz="2800" dirty="0">
              <a:latin typeface="Arial" panose="020B0604020202020204" pitchFamily="34" charset="0"/>
            </a:endParaRPr>
          </a:p>
        </p:txBody>
      </p:sp>
      <p:pic>
        <p:nvPicPr>
          <p:cNvPr id="26630" name="Picture 69235">
            <a:extLst>
              <a:ext uri="{FF2B5EF4-FFF2-40B4-BE49-F238E27FC236}">
                <a16:creationId xmlns:a16="http://schemas.microsoft.com/office/drawing/2014/main" id="{BE92D7CB-286C-2842-AF1F-F4FC577679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2133600"/>
            <a:ext cx="5559425" cy="355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5" descr="321091_12digi_yxx_v00">
            <a:extLst>
              <a:ext uri="{FF2B5EF4-FFF2-40B4-BE49-F238E27FC236}">
                <a16:creationId xmlns:a16="http://schemas.microsoft.com/office/drawing/2014/main" id="{C86F99B0-F710-2A4F-A39F-A25D1C3C05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6738" y="3213100"/>
            <a:ext cx="5329237" cy="332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Text Box 4">
            <a:extLst>
              <a:ext uri="{FF2B5EF4-FFF2-40B4-BE49-F238E27FC236}">
                <a16:creationId xmlns:a16="http://schemas.microsoft.com/office/drawing/2014/main" id="{D2D0B97E-0A18-8F4F-B88C-AA70A4A620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050" y="1916113"/>
            <a:ext cx="4247902" cy="3539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266700" indent="-2667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358775" indent="-358775">
              <a:spcBef>
                <a:spcPct val="50000"/>
              </a:spcBef>
              <a:buClr>
                <a:schemeClr val="tx1">
                  <a:lumMod val="95000"/>
                  <a:lumOff val="5000"/>
                </a:schemeClr>
              </a:buClr>
              <a:buSzPct val="110000"/>
              <a:buFontTx/>
              <a:buChar char="•"/>
              <a:defRPr/>
            </a:pPr>
            <a:r>
              <a:rPr lang="fr-FR" sz="2800" dirty="0">
                <a:latin typeface="Arial" charset="0"/>
              </a:rPr>
              <a:t>Puis-je demander de l'aide immédiatement ?</a:t>
            </a:r>
          </a:p>
          <a:p>
            <a:pPr marL="358775" indent="-358775">
              <a:spcBef>
                <a:spcPct val="50000"/>
              </a:spcBef>
              <a:buClr>
                <a:schemeClr val="tx1">
                  <a:lumMod val="95000"/>
                  <a:lumOff val="5000"/>
                </a:schemeClr>
              </a:buClr>
              <a:buSzPct val="110000"/>
              <a:buFontTx/>
              <a:buChar char="•"/>
              <a:defRPr/>
            </a:pPr>
            <a:r>
              <a:rPr lang="fr-FR" sz="2800" dirty="0">
                <a:latin typeface="Arial" charset="0"/>
              </a:rPr>
              <a:t>Puis-je donner les premiers soins ?</a:t>
            </a:r>
          </a:p>
          <a:p>
            <a:pPr marL="358775" indent="-358775">
              <a:spcBef>
                <a:spcPct val="50000"/>
              </a:spcBef>
              <a:buClr>
                <a:schemeClr val="tx1">
                  <a:lumMod val="95000"/>
                  <a:lumOff val="5000"/>
                </a:schemeClr>
              </a:buClr>
              <a:buSzPct val="110000"/>
              <a:buFontTx/>
              <a:buChar char="•"/>
              <a:defRPr/>
            </a:pPr>
            <a:r>
              <a:rPr lang="fr-FR" sz="2800" dirty="0">
                <a:latin typeface="Arial" charset="0"/>
              </a:rPr>
              <a:t>La trousse de premiers secours est-elle à portée de main ?</a:t>
            </a:r>
            <a:endParaRPr lang="de-CH" sz="2800" dirty="0">
              <a:latin typeface="Arial" charset="0"/>
            </a:endParaRPr>
          </a:p>
        </p:txBody>
      </p:sp>
      <p:pic>
        <p:nvPicPr>
          <p:cNvPr id="167939" name="Picture 3" descr="44069005">
            <a:extLst>
              <a:ext uri="{FF2B5EF4-FFF2-40B4-BE49-F238E27FC236}">
                <a16:creationId xmlns:a16="http://schemas.microsoft.com/office/drawing/2014/main" id="{CE552A03-37CC-1641-97B9-AC7E1FE207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4438" y="692150"/>
            <a:ext cx="4681537" cy="237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7" name="Text Box 10">
            <a:extLst>
              <a:ext uri="{FF2B5EF4-FFF2-40B4-BE49-F238E27FC236}">
                <a16:creationId xmlns:a16="http://schemas.microsoft.com/office/drawing/2014/main" id="{638D6867-2EE5-5140-B682-A77FF5FA6C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2792760" cy="741363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fr-FR" altLang="de-DE" sz="2600" dirty="0">
                <a:solidFill>
                  <a:srgbClr val="FF0000"/>
                </a:solidFill>
                <a:latin typeface="Cooper Black" panose="0208090404030B020404" pitchFamily="18" charset="77"/>
              </a:rPr>
              <a:t>2 </a:t>
            </a:r>
            <a:r>
              <a:rPr lang="fr-FR" altLang="de-DE" sz="1400" b="1" dirty="0">
                <a:latin typeface="Arial" panose="020B0604020202020204" pitchFamily="34" charset="0"/>
              </a:rPr>
              <a:t>Attribution du travail et organisation en cas d’urgence </a:t>
            </a:r>
            <a:endParaRPr lang="fr-FR" altLang="de-DE" sz="1400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6A436C1-C314-6C4E-9BAE-30F942E5CC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8784" y="88900"/>
            <a:ext cx="6768629" cy="603250"/>
          </a:xfrm>
        </p:spPr>
        <p:txBody>
          <a:bodyPr/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CH" dirty="0"/>
              <a:t>Accidents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9664 -0.42199 L 0.09375 -0.35856 C 0.07148 -0.34606 0.04888 -0.31667 0.03125 -0.27894 C 0.0117 -0.23704 0.00208 -0.19722 0.00224 -0.16273 L -1.02564E-6 0 " pathEditMode="relative" rAng="2042254" ptsTypes="FffFF">
                                      <p:cBhvr>
                                        <p:cTn id="6" dur="2000" fill="hold"/>
                                        <p:tgtEl>
                                          <p:spTgt spid="1679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221" y="178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>
            <a:extLst>
              <a:ext uri="{FF2B5EF4-FFF2-40B4-BE49-F238E27FC236}">
                <a16:creationId xmlns:a16="http://schemas.microsoft.com/office/drawing/2014/main" id="{529F46A9-3A4F-4244-B1AE-EADD3390B2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588" y="88900"/>
            <a:ext cx="9777412" cy="603250"/>
          </a:xfrm>
        </p:spPr>
        <p:txBody>
          <a:bodyPr/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CH" sz="3000" dirty="0"/>
              <a:t>Équipements de protection individuelle</a:t>
            </a:r>
          </a:p>
        </p:txBody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57418DBF-E789-2D4A-8E35-A94B3587181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73050" y="1125538"/>
            <a:ext cx="4751388" cy="4651375"/>
          </a:xfrm>
        </p:spPr>
        <p:txBody>
          <a:bodyPr/>
          <a:lstStyle/>
          <a:p>
            <a:pPr marL="354013" indent="-354013" eaLnBrk="1" hangingPunct="1">
              <a:spcBef>
                <a:spcPct val="0"/>
              </a:spcBef>
              <a:spcAft>
                <a:spcPts val="1200"/>
              </a:spcAft>
            </a:pPr>
            <a:r>
              <a:rPr lang="fr-FR" altLang="de-DE" sz="2800" b="0" dirty="0">
                <a:cs typeface="Arial" panose="020B0604020202020204" pitchFamily="34" charset="0"/>
              </a:rPr>
              <a:t>Casque avec protection des oreilles et du visage</a:t>
            </a:r>
          </a:p>
          <a:p>
            <a:pPr marL="354013" indent="-354013" eaLnBrk="1" hangingPunct="1">
              <a:spcBef>
                <a:spcPct val="0"/>
              </a:spcBef>
              <a:spcAft>
                <a:spcPts val="1200"/>
              </a:spcAft>
            </a:pPr>
            <a:r>
              <a:rPr lang="fr-FR" altLang="de-DE" sz="2800" b="0" dirty="0">
                <a:cs typeface="Arial" panose="020B0604020202020204" pitchFamily="34" charset="0"/>
              </a:rPr>
              <a:t>Gants de travail</a:t>
            </a:r>
          </a:p>
          <a:p>
            <a:pPr marL="354013" indent="-354013" eaLnBrk="1" hangingPunct="1">
              <a:spcBef>
                <a:spcPct val="0"/>
              </a:spcBef>
              <a:spcAft>
                <a:spcPts val="1200"/>
              </a:spcAft>
            </a:pPr>
            <a:r>
              <a:rPr lang="fr-FR" altLang="de-DE" sz="2800" b="0" dirty="0">
                <a:cs typeface="Arial" panose="020B0604020202020204" pitchFamily="34" charset="0"/>
              </a:rPr>
              <a:t>Haut de couleur vive</a:t>
            </a:r>
          </a:p>
          <a:p>
            <a:pPr marL="354013" indent="-354013" eaLnBrk="1" hangingPunct="1">
              <a:spcBef>
                <a:spcPct val="0"/>
              </a:spcBef>
              <a:spcAft>
                <a:spcPts val="1200"/>
              </a:spcAft>
            </a:pPr>
            <a:r>
              <a:rPr lang="fr-FR" altLang="de-DE" sz="2800" b="0" dirty="0">
                <a:cs typeface="Arial" panose="020B0604020202020204" pitchFamily="34" charset="0"/>
              </a:rPr>
              <a:t>Pantalons de sécurité</a:t>
            </a:r>
          </a:p>
          <a:p>
            <a:pPr marL="354013" indent="-354013" eaLnBrk="1" hangingPunct="1">
              <a:spcBef>
                <a:spcPct val="0"/>
              </a:spcBef>
              <a:spcAft>
                <a:spcPts val="1200"/>
              </a:spcAft>
            </a:pPr>
            <a:r>
              <a:rPr lang="fr-FR" altLang="de-DE" sz="2800" b="0" dirty="0">
                <a:cs typeface="Arial" panose="020B0604020202020204" pitchFamily="34" charset="0"/>
              </a:rPr>
              <a:t>Chaussures de travail robustes ou bottes forestières avec semelles antidérapantes</a:t>
            </a:r>
            <a:endParaRPr lang="de-CH" altLang="de-DE" sz="2800" b="0" dirty="0">
              <a:cs typeface="Arial" panose="020B0604020202020204" pitchFamily="34" charset="0"/>
            </a:endParaRPr>
          </a:p>
        </p:txBody>
      </p:sp>
      <p:pic>
        <p:nvPicPr>
          <p:cNvPr id="30724" name="Picture 4" descr="Lutteurs_neu">
            <a:extLst>
              <a:ext uri="{FF2B5EF4-FFF2-40B4-BE49-F238E27FC236}">
                <a16:creationId xmlns:a16="http://schemas.microsoft.com/office/drawing/2014/main" id="{8180D67C-E808-F345-BD03-02537C0738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0338" y="1125538"/>
            <a:ext cx="4398962" cy="544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5" name="Text Box 9">
            <a:extLst>
              <a:ext uri="{FF2B5EF4-FFF2-40B4-BE49-F238E27FC236}">
                <a16:creationId xmlns:a16="http://schemas.microsoft.com/office/drawing/2014/main" id="{235D8F5C-E52E-1540-A3FF-67C8663BDB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2389188" cy="741363"/>
          </a:xfrm>
          <a:prstGeom prst="rect">
            <a:avLst/>
          </a:prstGeom>
          <a:solidFill>
            <a:srgbClr val="FFCC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fr-FR" altLang="de-DE" sz="2600" dirty="0">
                <a:solidFill>
                  <a:srgbClr val="FF0000"/>
                </a:solidFill>
                <a:latin typeface="Cooper Black" panose="0208090404030B020404" pitchFamily="18" charset="77"/>
              </a:rPr>
              <a:t>3 </a:t>
            </a:r>
            <a:r>
              <a:rPr lang="fr-FR" altLang="de-DE" sz="1600" b="1" dirty="0">
                <a:latin typeface="Arial" panose="020B0604020202020204" pitchFamily="34" charset="0"/>
              </a:rPr>
              <a:t>Équipements de protection individuelle</a:t>
            </a:r>
            <a:endParaRPr lang="fr-FR" altLang="de-DE" dirty="0"/>
          </a:p>
        </p:txBody>
      </p:sp>
      <p:sp>
        <p:nvSpPr>
          <p:cNvPr id="30726" name="Text Box 11">
            <a:extLst>
              <a:ext uri="{FF2B5EF4-FFF2-40B4-BE49-F238E27FC236}">
                <a16:creationId xmlns:a16="http://schemas.microsoft.com/office/drawing/2014/main" id="{F406AA95-09B9-B74D-878E-ADFFD10BBB15}"/>
              </a:ext>
            </a:extLst>
          </p:cNvPr>
          <p:cNvSpPr txBox="1">
            <a:spLocks noChangeArrowheads="1"/>
          </p:cNvSpPr>
          <p:nvPr/>
        </p:nvSpPr>
        <p:spPr bwMode="auto">
          <a:xfrm rot="-524613">
            <a:off x="3425352" y="5087480"/>
            <a:ext cx="5972596" cy="1200329"/>
          </a:xfrm>
          <a:prstGeom prst="rect">
            <a:avLst/>
          </a:prstGeom>
          <a:solidFill>
            <a:srgbClr val="FFFF00"/>
          </a:solidFill>
          <a:ln w="12700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fr-FR" altLang="de-DE" dirty="0">
                <a:solidFill>
                  <a:srgbClr val="FD2F3E"/>
                </a:solidFill>
                <a:latin typeface="Arial" panose="020B0604020202020204" pitchFamily="34" charset="0"/>
              </a:rPr>
              <a:t>Les équipements de protection individuelle doivent être portés en permanence lors du travail avec la tronçonneuse !</a:t>
            </a:r>
            <a:endParaRPr lang="de-CH" altLang="de-DE" dirty="0">
              <a:solidFill>
                <a:srgbClr val="FD2F3E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Grafik 9">
            <a:extLst>
              <a:ext uri="{FF2B5EF4-FFF2-40B4-BE49-F238E27FC236}">
                <a16:creationId xmlns:a16="http://schemas.microsoft.com/office/drawing/2014/main" id="{C24F124E-CAB2-2547-976F-373AC7EF8E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863" y="981075"/>
            <a:ext cx="8818562" cy="536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1" name="Text Box 4">
            <a:extLst>
              <a:ext uri="{FF2B5EF4-FFF2-40B4-BE49-F238E27FC236}">
                <a16:creationId xmlns:a16="http://schemas.microsoft.com/office/drawing/2014/main" id="{F56B8398-87D7-8D4A-837B-2838B65250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3395" y="1428531"/>
            <a:ext cx="223202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1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fr-CH" altLang="de-DE" sz="1800" b="1" dirty="0">
                <a:solidFill>
                  <a:srgbClr val="333333"/>
                </a:solidFill>
                <a:latin typeface="Arial" panose="020B0604020202020204" pitchFamily="34" charset="0"/>
              </a:rPr>
              <a:t>Interrupteur d’arrêt du moteur</a:t>
            </a:r>
          </a:p>
        </p:txBody>
      </p:sp>
      <p:sp>
        <p:nvSpPr>
          <p:cNvPr id="32772" name="Line 5">
            <a:extLst>
              <a:ext uri="{FF2B5EF4-FFF2-40B4-BE49-F238E27FC236}">
                <a16:creationId xmlns:a16="http://schemas.microsoft.com/office/drawing/2014/main" id="{EE9E876E-B496-3F4B-8BB0-AB8C737024D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505075" y="2219325"/>
            <a:ext cx="6350" cy="1008063"/>
          </a:xfrm>
          <a:prstGeom prst="line">
            <a:avLst/>
          </a:prstGeom>
          <a:noFill/>
          <a:ln w="127000">
            <a:solidFill>
              <a:srgbClr val="D60000"/>
            </a:solidFill>
            <a:round/>
            <a:headEnd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2773" name="Text Box 7">
            <a:extLst>
              <a:ext uri="{FF2B5EF4-FFF2-40B4-BE49-F238E27FC236}">
                <a16:creationId xmlns:a16="http://schemas.microsoft.com/office/drawing/2014/main" id="{EAD2ED4C-A9EC-4540-88DF-4F07811C54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5875" y="0"/>
            <a:ext cx="2389188" cy="741363"/>
          </a:xfrm>
          <a:prstGeom prst="rect">
            <a:avLst/>
          </a:prstGeom>
          <a:solidFill>
            <a:srgbClr val="FFCC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fr-FR" altLang="de-DE" sz="2600" dirty="0">
                <a:solidFill>
                  <a:srgbClr val="FF0000"/>
                </a:solidFill>
                <a:latin typeface="Cooper Black" panose="0208090404030B020404" pitchFamily="18" charset="77"/>
              </a:rPr>
              <a:t>4 </a:t>
            </a:r>
            <a:r>
              <a:rPr lang="fr-FR" altLang="de-DE" sz="1600" b="1" dirty="0">
                <a:latin typeface="Arial" panose="020B0604020202020204" pitchFamily="34" charset="0"/>
              </a:rPr>
              <a:t>Machines et engins sûrs</a:t>
            </a:r>
            <a:endParaRPr lang="fr-FR" altLang="de-DE" dirty="0"/>
          </a:p>
        </p:txBody>
      </p:sp>
      <p:sp>
        <p:nvSpPr>
          <p:cNvPr id="32774" name="Line 5">
            <a:extLst>
              <a:ext uri="{FF2B5EF4-FFF2-40B4-BE49-F238E27FC236}">
                <a16:creationId xmlns:a16="http://schemas.microsoft.com/office/drawing/2014/main" id="{C965A68B-7085-B044-AA50-FACAB980E32F}"/>
              </a:ext>
            </a:extLst>
          </p:cNvPr>
          <p:cNvSpPr>
            <a:spLocks noChangeShapeType="1"/>
          </p:cNvSpPr>
          <p:nvPr/>
        </p:nvSpPr>
        <p:spPr bwMode="auto">
          <a:xfrm>
            <a:off x="1006475" y="2932113"/>
            <a:ext cx="446088" cy="690562"/>
          </a:xfrm>
          <a:prstGeom prst="line">
            <a:avLst/>
          </a:prstGeom>
          <a:noFill/>
          <a:ln w="127000">
            <a:solidFill>
              <a:srgbClr val="D60000"/>
            </a:solidFill>
            <a:round/>
            <a:headEnd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2775" name="Line 5">
            <a:extLst>
              <a:ext uri="{FF2B5EF4-FFF2-40B4-BE49-F238E27FC236}">
                <a16:creationId xmlns:a16="http://schemas.microsoft.com/office/drawing/2014/main" id="{9F349437-F734-2944-BB3A-9D673A5905E3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1452563" y="5200650"/>
            <a:ext cx="187325" cy="896938"/>
          </a:xfrm>
          <a:prstGeom prst="line">
            <a:avLst/>
          </a:prstGeom>
          <a:noFill/>
          <a:ln w="127000">
            <a:solidFill>
              <a:srgbClr val="D60000"/>
            </a:solidFill>
            <a:round/>
            <a:headEnd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2776" name="Line 5">
            <a:extLst>
              <a:ext uri="{FF2B5EF4-FFF2-40B4-BE49-F238E27FC236}">
                <a16:creationId xmlns:a16="http://schemas.microsoft.com/office/drawing/2014/main" id="{97751134-4165-E748-BE4E-0FC2070FCB5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448175" y="5170488"/>
            <a:ext cx="144463" cy="742950"/>
          </a:xfrm>
          <a:prstGeom prst="line">
            <a:avLst/>
          </a:prstGeom>
          <a:noFill/>
          <a:ln w="127000">
            <a:solidFill>
              <a:srgbClr val="D60000"/>
            </a:solidFill>
            <a:round/>
            <a:headEnd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2777" name="Line 5">
            <a:extLst>
              <a:ext uri="{FF2B5EF4-FFF2-40B4-BE49-F238E27FC236}">
                <a16:creationId xmlns:a16="http://schemas.microsoft.com/office/drawing/2014/main" id="{3F46AFF2-5335-534F-A9E1-7FFFEF6FED4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914900" y="2947988"/>
            <a:ext cx="1046163" cy="717550"/>
          </a:xfrm>
          <a:prstGeom prst="line">
            <a:avLst/>
          </a:prstGeom>
          <a:noFill/>
          <a:ln w="127000">
            <a:solidFill>
              <a:srgbClr val="D60000"/>
            </a:solidFill>
            <a:round/>
            <a:headEnd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2778" name="Line 5">
            <a:extLst>
              <a:ext uri="{FF2B5EF4-FFF2-40B4-BE49-F238E27FC236}">
                <a16:creationId xmlns:a16="http://schemas.microsoft.com/office/drawing/2014/main" id="{3B2616E0-7C45-C147-BFE5-D6CE3ACD6C5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087938" y="1627188"/>
            <a:ext cx="1304925" cy="587375"/>
          </a:xfrm>
          <a:prstGeom prst="line">
            <a:avLst/>
          </a:prstGeom>
          <a:noFill/>
          <a:ln w="127000">
            <a:solidFill>
              <a:srgbClr val="D60000"/>
            </a:solidFill>
            <a:round/>
            <a:headEnd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2779" name="Line 5">
            <a:extLst>
              <a:ext uri="{FF2B5EF4-FFF2-40B4-BE49-F238E27FC236}">
                <a16:creationId xmlns:a16="http://schemas.microsoft.com/office/drawing/2014/main" id="{E4EA121A-5558-434F-B8A1-2B66845B1A3E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7040563" y="4868863"/>
            <a:ext cx="288925" cy="1022350"/>
          </a:xfrm>
          <a:prstGeom prst="line">
            <a:avLst/>
          </a:prstGeom>
          <a:noFill/>
          <a:ln w="127000">
            <a:solidFill>
              <a:srgbClr val="D60000"/>
            </a:solidFill>
            <a:round/>
            <a:headEnd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2780" name="Line 5">
            <a:extLst>
              <a:ext uri="{FF2B5EF4-FFF2-40B4-BE49-F238E27FC236}">
                <a16:creationId xmlns:a16="http://schemas.microsoft.com/office/drawing/2014/main" id="{274DC89A-7D54-E145-86FF-7F5CFF525993}"/>
              </a:ext>
            </a:extLst>
          </p:cNvPr>
          <p:cNvSpPr>
            <a:spLocks noChangeShapeType="1"/>
          </p:cNvSpPr>
          <p:nvPr/>
        </p:nvSpPr>
        <p:spPr bwMode="auto">
          <a:xfrm>
            <a:off x="3871913" y="1506538"/>
            <a:ext cx="147637" cy="900112"/>
          </a:xfrm>
          <a:prstGeom prst="line">
            <a:avLst/>
          </a:prstGeom>
          <a:noFill/>
          <a:ln w="127000">
            <a:solidFill>
              <a:srgbClr val="D60000"/>
            </a:solidFill>
            <a:round/>
            <a:headEnd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2781" name="Text Box 4">
            <a:extLst>
              <a:ext uri="{FF2B5EF4-FFF2-40B4-BE49-F238E27FC236}">
                <a16:creationId xmlns:a16="http://schemas.microsoft.com/office/drawing/2014/main" id="{56A6CBF0-6F59-824E-ABFD-A5DE2E772B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47135" y="5989543"/>
            <a:ext cx="272891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1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fr-CH" altLang="de-DE" sz="1800" b="1" dirty="0">
                <a:solidFill>
                  <a:srgbClr val="333333"/>
                </a:solidFill>
                <a:latin typeface="Arial" panose="020B0604020202020204" pitchFamily="34" charset="0"/>
              </a:rPr>
              <a:t>Arrêt de chaîne</a:t>
            </a:r>
          </a:p>
        </p:txBody>
      </p:sp>
      <p:sp>
        <p:nvSpPr>
          <p:cNvPr id="32782" name="Text Box 4">
            <a:extLst>
              <a:ext uri="{FF2B5EF4-FFF2-40B4-BE49-F238E27FC236}">
                <a16:creationId xmlns:a16="http://schemas.microsoft.com/office/drawing/2014/main" id="{91482361-F90C-2E4F-A595-92A46CC2B9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43688" y="5891213"/>
            <a:ext cx="272891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1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fr-CH" altLang="de-DE" sz="1800" b="1" dirty="0">
                <a:solidFill>
                  <a:srgbClr val="333333"/>
                </a:solidFill>
                <a:latin typeface="Arial" panose="020B0604020202020204" pitchFamily="34" charset="0"/>
              </a:rPr>
              <a:t>Protège-chaîne</a:t>
            </a:r>
          </a:p>
        </p:txBody>
      </p:sp>
      <p:sp>
        <p:nvSpPr>
          <p:cNvPr id="32783" name="Text Box 4">
            <a:extLst>
              <a:ext uri="{FF2B5EF4-FFF2-40B4-BE49-F238E27FC236}">
                <a16:creationId xmlns:a16="http://schemas.microsoft.com/office/drawing/2014/main" id="{C42C08C9-4D5E-014E-BAEF-85609B2624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87963" y="2581275"/>
            <a:ext cx="272891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1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fr-CH" altLang="de-DE" sz="1800" b="1" dirty="0">
                <a:solidFill>
                  <a:srgbClr val="333333"/>
                </a:solidFill>
                <a:latin typeface="Arial" panose="020B0604020202020204" pitchFamily="34" charset="0"/>
              </a:rPr>
              <a:t>Silencieux</a:t>
            </a:r>
          </a:p>
        </p:txBody>
      </p:sp>
      <p:sp>
        <p:nvSpPr>
          <p:cNvPr id="32784" name="Text Box 4">
            <a:extLst>
              <a:ext uri="{FF2B5EF4-FFF2-40B4-BE49-F238E27FC236}">
                <a16:creationId xmlns:a16="http://schemas.microsoft.com/office/drawing/2014/main" id="{8741CDD0-A615-D64A-B3DD-0ED402A4B4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21363" y="981075"/>
            <a:ext cx="2728912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1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fr-CH" altLang="de-DE" sz="1800" b="1" dirty="0">
                <a:solidFill>
                  <a:srgbClr val="333333"/>
                </a:solidFill>
                <a:latin typeface="Arial" panose="020B0604020202020204" pitchFamily="34" charset="0"/>
              </a:rPr>
              <a:t>Frein de chaîne avec protège-main avant </a:t>
            </a:r>
          </a:p>
        </p:txBody>
      </p:sp>
      <p:sp>
        <p:nvSpPr>
          <p:cNvPr id="32785" name="Text Box 4">
            <a:extLst>
              <a:ext uri="{FF2B5EF4-FFF2-40B4-BE49-F238E27FC236}">
                <a16:creationId xmlns:a16="http://schemas.microsoft.com/office/drawing/2014/main" id="{9896B573-0E05-984C-9C1A-DF5FE88760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5075" y="1079500"/>
            <a:ext cx="2733675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1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fr-CH" altLang="de-DE" sz="1800" b="1" dirty="0">
                <a:solidFill>
                  <a:srgbClr val="333333"/>
                </a:solidFill>
                <a:latin typeface="Arial" panose="020B0604020202020204" pitchFamily="34" charset="0"/>
              </a:rPr>
              <a:t>Système anti-vibration</a:t>
            </a:r>
          </a:p>
        </p:txBody>
      </p:sp>
      <p:sp>
        <p:nvSpPr>
          <p:cNvPr id="32786" name="Text Box 4">
            <a:extLst>
              <a:ext uri="{FF2B5EF4-FFF2-40B4-BE49-F238E27FC236}">
                <a16:creationId xmlns:a16="http://schemas.microsoft.com/office/drawing/2014/main" id="{F3E15741-6847-EF4C-958B-BDB23B6D5F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30981" y="2230219"/>
            <a:ext cx="199866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1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fr-CH" altLang="de-DE" sz="1800" b="1" dirty="0">
                <a:solidFill>
                  <a:srgbClr val="333333"/>
                </a:solidFill>
                <a:latin typeface="Arial" panose="020B0604020202020204" pitchFamily="34" charset="0"/>
              </a:rPr>
              <a:t>Verrouillage de l’accélérateur</a:t>
            </a:r>
          </a:p>
        </p:txBody>
      </p:sp>
      <p:sp>
        <p:nvSpPr>
          <p:cNvPr id="32787" name="Text Box 4">
            <a:extLst>
              <a:ext uri="{FF2B5EF4-FFF2-40B4-BE49-F238E27FC236}">
                <a16:creationId xmlns:a16="http://schemas.microsoft.com/office/drawing/2014/main" id="{ED401775-4150-2E48-A617-FD45FD4D53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3613" y="6097588"/>
            <a:ext cx="272891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1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fr-CH" altLang="de-DE" sz="1800" b="1" dirty="0">
                <a:solidFill>
                  <a:srgbClr val="333333"/>
                </a:solidFill>
                <a:latin typeface="Arial" panose="020B0604020202020204" pitchFamily="34" charset="0"/>
              </a:rPr>
              <a:t>Protège-main arrière</a:t>
            </a:r>
          </a:p>
        </p:txBody>
      </p:sp>
      <p:sp>
        <p:nvSpPr>
          <p:cNvPr id="25" name="Titel 1">
            <a:extLst>
              <a:ext uri="{FF2B5EF4-FFF2-40B4-BE49-F238E27FC236}">
                <a16:creationId xmlns:a16="http://schemas.microsoft.com/office/drawing/2014/main" id="{29416DBF-9465-5843-BDBC-3726F379B9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3313" y="88900"/>
            <a:ext cx="7404100" cy="603250"/>
          </a:xfrm>
        </p:spPr>
        <p:txBody>
          <a:bodyPr/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CH" dirty="0"/>
              <a:t>Tronçonneuse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Ellipse 2">
            <a:extLst>
              <a:ext uri="{FF2B5EF4-FFF2-40B4-BE49-F238E27FC236}">
                <a16:creationId xmlns:a16="http://schemas.microsoft.com/office/drawing/2014/main" id="{85C593B5-9A96-2D4B-8968-4B67C6C168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68900" y="3470275"/>
            <a:ext cx="1082675" cy="1182688"/>
          </a:xfrm>
          <a:prstGeom prst="ellipse">
            <a:avLst/>
          </a:prstGeom>
          <a:solidFill>
            <a:schemeClr val="bg1"/>
          </a:solidFill>
          <a:ln w="1270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de-CH" altLang="de-DE"/>
          </a:p>
        </p:txBody>
      </p:sp>
      <p:pic>
        <p:nvPicPr>
          <p:cNvPr id="33795" name="Picture 3" descr="Rueckefahrzeug_frei">
            <a:extLst>
              <a:ext uri="{FF2B5EF4-FFF2-40B4-BE49-F238E27FC236}">
                <a16:creationId xmlns:a16="http://schemas.microsoft.com/office/drawing/2014/main" id="{271E74CB-ABF0-B947-A9E9-A1FEEC275D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1338" y="1916113"/>
            <a:ext cx="6340475" cy="310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6" name="Text Box 4">
            <a:extLst>
              <a:ext uri="{FF2B5EF4-FFF2-40B4-BE49-F238E27FC236}">
                <a16:creationId xmlns:a16="http://schemas.microsoft.com/office/drawing/2014/main" id="{8C625A76-854B-7E44-B0F4-2E47E8CF9C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5925" y="5445125"/>
            <a:ext cx="2951164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fr-CH" altLang="de-DE" dirty="0">
                <a:latin typeface="Arial" panose="020B0604020202020204" pitchFamily="34" charset="0"/>
              </a:rPr>
              <a:t>Dispositif «homme mort»</a:t>
            </a:r>
          </a:p>
        </p:txBody>
      </p:sp>
      <p:sp>
        <p:nvSpPr>
          <p:cNvPr id="33797" name="Text Box 5">
            <a:extLst>
              <a:ext uri="{FF2B5EF4-FFF2-40B4-BE49-F238E27FC236}">
                <a16:creationId xmlns:a16="http://schemas.microsoft.com/office/drawing/2014/main" id="{7B8F2818-824B-EC4A-8AB1-359191B529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35" y="1109017"/>
            <a:ext cx="374653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fr-CH" altLang="de-DE" dirty="0">
                <a:latin typeface="Arial" panose="020B0604020202020204" pitchFamily="34" charset="0"/>
              </a:rPr>
              <a:t>Grille de protection arrière</a:t>
            </a:r>
          </a:p>
        </p:txBody>
      </p:sp>
      <p:sp>
        <p:nvSpPr>
          <p:cNvPr id="33798" name="Text Box 6">
            <a:extLst>
              <a:ext uri="{FF2B5EF4-FFF2-40B4-BE49-F238E27FC236}">
                <a16:creationId xmlns:a16="http://schemas.microsoft.com/office/drawing/2014/main" id="{F49DB573-0E26-3745-8D41-115A9D2A9A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588" y="2565400"/>
            <a:ext cx="2693988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fr-CH" altLang="de-DE" dirty="0">
                <a:latin typeface="Arial" panose="020B0604020202020204" pitchFamily="34" charset="0"/>
              </a:rPr>
              <a:t>Des élingues adaptées à la force de traction</a:t>
            </a:r>
            <a:endParaRPr lang="fr-CH" altLang="de-DE" dirty="0">
              <a:solidFill>
                <a:schemeClr val="hlink"/>
              </a:solidFill>
              <a:latin typeface="Arial" panose="020B0604020202020204" pitchFamily="34" charset="0"/>
            </a:endParaRPr>
          </a:p>
        </p:txBody>
      </p:sp>
      <p:sp>
        <p:nvSpPr>
          <p:cNvPr id="33799" name="Text Box 7">
            <a:extLst>
              <a:ext uri="{FF2B5EF4-FFF2-40B4-BE49-F238E27FC236}">
                <a16:creationId xmlns:a16="http://schemas.microsoft.com/office/drawing/2014/main" id="{19A3AA3B-73F0-B645-9AA0-7AD11FC596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60838" y="5516563"/>
            <a:ext cx="3168426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fr-CH" altLang="de-DE" dirty="0">
                <a:latin typeface="Arial" panose="020B0604020202020204" pitchFamily="34" charset="0"/>
              </a:rPr>
              <a:t>Une position sûre pour l'opérateur</a:t>
            </a:r>
            <a:endParaRPr lang="fr-CH" altLang="de-DE" dirty="0">
              <a:solidFill>
                <a:schemeClr val="hlink"/>
              </a:solidFill>
              <a:latin typeface="Arial" panose="020B0604020202020204" pitchFamily="34" charset="0"/>
            </a:endParaRPr>
          </a:p>
        </p:txBody>
      </p:sp>
      <p:sp>
        <p:nvSpPr>
          <p:cNvPr id="33800" name="Text Box 8">
            <a:extLst>
              <a:ext uri="{FF2B5EF4-FFF2-40B4-BE49-F238E27FC236}">
                <a16:creationId xmlns:a16="http://schemas.microsoft.com/office/drawing/2014/main" id="{AB6DB4BA-E1CF-E345-8E9F-C60DB6963D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89400" y="1125538"/>
            <a:ext cx="275428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fr-CH" altLang="de-DE" dirty="0">
                <a:latin typeface="Arial" panose="020B0604020202020204" pitchFamily="34" charset="0"/>
              </a:rPr>
              <a:t>Cabine de sécurité</a:t>
            </a:r>
          </a:p>
        </p:txBody>
      </p:sp>
      <p:sp>
        <p:nvSpPr>
          <p:cNvPr id="33801" name="Line 10">
            <a:extLst>
              <a:ext uri="{FF2B5EF4-FFF2-40B4-BE49-F238E27FC236}">
                <a16:creationId xmlns:a16="http://schemas.microsoft.com/office/drawing/2014/main" id="{F4B19E7B-76E7-1E4D-AE7D-8D21DBE1AB14}"/>
              </a:ext>
            </a:extLst>
          </p:cNvPr>
          <p:cNvSpPr>
            <a:spLocks noChangeShapeType="1"/>
          </p:cNvSpPr>
          <p:nvPr/>
        </p:nvSpPr>
        <p:spPr bwMode="auto">
          <a:xfrm>
            <a:off x="2505075" y="1557338"/>
            <a:ext cx="1368425" cy="719137"/>
          </a:xfrm>
          <a:prstGeom prst="line">
            <a:avLst/>
          </a:prstGeom>
          <a:noFill/>
          <a:ln w="57150">
            <a:solidFill>
              <a:srgbClr val="00FFFF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802" name="Text Box 14">
            <a:extLst>
              <a:ext uri="{FF2B5EF4-FFF2-40B4-BE49-F238E27FC236}">
                <a16:creationId xmlns:a16="http://schemas.microsoft.com/office/drawing/2014/main" id="{15380E73-75DC-2746-A600-FE6FDE0E2B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29264" y="4797425"/>
            <a:ext cx="2163981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fr-CH" altLang="de-DE" dirty="0">
                <a:latin typeface="Arial" panose="020B0604020202020204" pitchFamily="34" charset="0"/>
              </a:rPr>
              <a:t> Marchepied approprié</a:t>
            </a:r>
            <a:endParaRPr lang="fr-CH" altLang="de-DE" dirty="0">
              <a:solidFill>
                <a:schemeClr val="hlink"/>
              </a:solidFill>
              <a:latin typeface="Arial" panose="020B0604020202020204" pitchFamily="34" charset="0"/>
            </a:endParaRPr>
          </a:p>
        </p:txBody>
      </p:sp>
      <p:sp>
        <p:nvSpPr>
          <p:cNvPr id="33803" name="Line 18">
            <a:extLst>
              <a:ext uri="{FF2B5EF4-FFF2-40B4-BE49-F238E27FC236}">
                <a16:creationId xmlns:a16="http://schemas.microsoft.com/office/drawing/2014/main" id="{6B489A46-C2B7-FC40-83DF-73C5810EA144}"/>
              </a:ext>
            </a:extLst>
          </p:cNvPr>
          <p:cNvSpPr>
            <a:spLocks noChangeShapeType="1"/>
          </p:cNvSpPr>
          <p:nvPr/>
        </p:nvSpPr>
        <p:spPr bwMode="auto">
          <a:xfrm>
            <a:off x="2216150" y="3213100"/>
            <a:ext cx="1081088" cy="647700"/>
          </a:xfrm>
          <a:prstGeom prst="line">
            <a:avLst/>
          </a:prstGeom>
          <a:noFill/>
          <a:ln w="57150">
            <a:solidFill>
              <a:srgbClr val="00FFFF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804" name="Line 19">
            <a:extLst>
              <a:ext uri="{FF2B5EF4-FFF2-40B4-BE49-F238E27FC236}">
                <a16:creationId xmlns:a16="http://schemas.microsoft.com/office/drawing/2014/main" id="{FD403E36-13AB-E34F-A499-B1C4B2F8F4F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152775" y="3860800"/>
            <a:ext cx="1223963" cy="1800225"/>
          </a:xfrm>
          <a:prstGeom prst="line">
            <a:avLst/>
          </a:prstGeom>
          <a:noFill/>
          <a:ln w="57150">
            <a:solidFill>
              <a:srgbClr val="00FFFF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805" name="Line 20">
            <a:extLst>
              <a:ext uri="{FF2B5EF4-FFF2-40B4-BE49-F238E27FC236}">
                <a16:creationId xmlns:a16="http://schemas.microsoft.com/office/drawing/2014/main" id="{7B8D5132-EFA8-BB41-B3BF-69DFC93589B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457825" y="2708275"/>
            <a:ext cx="0" cy="2808288"/>
          </a:xfrm>
          <a:prstGeom prst="line">
            <a:avLst/>
          </a:prstGeom>
          <a:noFill/>
          <a:ln w="57150">
            <a:solidFill>
              <a:srgbClr val="00FFFF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806" name="Line 21">
            <a:extLst>
              <a:ext uri="{FF2B5EF4-FFF2-40B4-BE49-F238E27FC236}">
                <a16:creationId xmlns:a16="http://schemas.microsoft.com/office/drawing/2014/main" id="{0559B2F1-3071-DA48-A5E0-AF6913CBFC3F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824663" y="3933825"/>
            <a:ext cx="865187" cy="935038"/>
          </a:xfrm>
          <a:prstGeom prst="line">
            <a:avLst/>
          </a:prstGeom>
          <a:noFill/>
          <a:ln w="57150">
            <a:solidFill>
              <a:srgbClr val="00FFFF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807" name="Line 22">
            <a:extLst>
              <a:ext uri="{FF2B5EF4-FFF2-40B4-BE49-F238E27FC236}">
                <a16:creationId xmlns:a16="http://schemas.microsoft.com/office/drawing/2014/main" id="{1CB6F896-8A1E-614B-B20E-78AA1B6AE63D}"/>
              </a:ext>
            </a:extLst>
          </p:cNvPr>
          <p:cNvSpPr>
            <a:spLocks noChangeShapeType="1"/>
          </p:cNvSpPr>
          <p:nvPr/>
        </p:nvSpPr>
        <p:spPr bwMode="auto">
          <a:xfrm>
            <a:off x="5168900" y="1557338"/>
            <a:ext cx="360363" cy="647700"/>
          </a:xfrm>
          <a:prstGeom prst="line">
            <a:avLst/>
          </a:prstGeom>
          <a:noFill/>
          <a:ln w="57150">
            <a:solidFill>
              <a:srgbClr val="00FFFF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808" name="Text Box 23">
            <a:extLst>
              <a:ext uri="{FF2B5EF4-FFF2-40B4-BE49-F238E27FC236}">
                <a16:creationId xmlns:a16="http://schemas.microsoft.com/office/drawing/2014/main" id="{019031C1-F89E-724D-8F57-0FD911C346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2389188" cy="741363"/>
          </a:xfrm>
          <a:prstGeom prst="rect">
            <a:avLst/>
          </a:prstGeom>
          <a:solidFill>
            <a:srgbClr val="FFCC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fr-FR" altLang="de-DE" sz="2600" dirty="0">
                <a:solidFill>
                  <a:srgbClr val="FF0000"/>
                </a:solidFill>
                <a:latin typeface="Cooper Black" panose="0208090404030B020404" pitchFamily="18" charset="77"/>
              </a:rPr>
              <a:t>4 </a:t>
            </a:r>
            <a:r>
              <a:rPr lang="fr-FR" altLang="de-DE" sz="1600" b="1" dirty="0">
                <a:latin typeface="Arial" panose="020B0604020202020204" pitchFamily="34" charset="0"/>
              </a:rPr>
              <a:t>Machines et engins sûrs</a:t>
            </a:r>
            <a:endParaRPr lang="fr-FR" altLang="de-D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31C29FE-1ABB-2A40-BA21-4A45B720CE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89400" y="88900"/>
            <a:ext cx="5688013" cy="603250"/>
          </a:xfrm>
        </p:spPr>
        <p:txBody>
          <a:bodyPr/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CH" dirty="0"/>
              <a:t>Tracteur avec treuil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4" descr="Holzspalter Goetschmann">
            <a:extLst>
              <a:ext uri="{FF2B5EF4-FFF2-40B4-BE49-F238E27FC236}">
                <a16:creationId xmlns:a16="http://schemas.microsoft.com/office/drawing/2014/main" id="{D26E24C1-5C99-C041-BF2F-B8209AC0E3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6525" y="944563"/>
            <a:ext cx="4157663" cy="568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3" name="Text Box 8">
            <a:extLst>
              <a:ext uri="{FF2B5EF4-FFF2-40B4-BE49-F238E27FC236}">
                <a16:creationId xmlns:a16="http://schemas.microsoft.com/office/drawing/2014/main" id="{FA877CA0-6C1E-244C-831D-281B9C271F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0563" y="2005438"/>
            <a:ext cx="230505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fr-CH" altLang="de-DE" dirty="0">
                <a:latin typeface="Arial" panose="020B0604020202020204" pitchFamily="34" charset="0"/>
              </a:rPr>
              <a:t>Pas de points de pincement</a:t>
            </a:r>
          </a:p>
        </p:txBody>
      </p:sp>
      <p:sp>
        <p:nvSpPr>
          <p:cNvPr id="35844" name="Text Box 9">
            <a:extLst>
              <a:ext uri="{FF2B5EF4-FFF2-40B4-BE49-F238E27FC236}">
                <a16:creationId xmlns:a16="http://schemas.microsoft.com/office/drawing/2014/main" id="{173376C3-14C9-5841-BE1D-F7F8EA7ACD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0388" y="5084763"/>
            <a:ext cx="2116137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fr-CH" altLang="de-DE" dirty="0">
                <a:latin typeface="Arial" panose="020B0604020202020204" pitchFamily="34" charset="0"/>
              </a:rPr>
              <a:t>Emplacement stable</a:t>
            </a:r>
          </a:p>
        </p:txBody>
      </p:sp>
      <p:sp>
        <p:nvSpPr>
          <p:cNvPr id="35845" name="Text Box 10">
            <a:extLst>
              <a:ext uri="{FF2B5EF4-FFF2-40B4-BE49-F238E27FC236}">
                <a16:creationId xmlns:a16="http://schemas.microsoft.com/office/drawing/2014/main" id="{917A95A5-87E7-C94C-9774-40D1B719E3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53225" y="1125538"/>
            <a:ext cx="2808288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fr-CH" altLang="de-DE" dirty="0">
                <a:latin typeface="Arial" panose="020B0604020202020204" pitchFamily="34" charset="0"/>
              </a:rPr>
              <a:t>Aides ergonomiques</a:t>
            </a:r>
          </a:p>
        </p:txBody>
      </p:sp>
      <p:sp>
        <p:nvSpPr>
          <p:cNvPr id="35846" name="Text Box 11">
            <a:extLst>
              <a:ext uri="{FF2B5EF4-FFF2-40B4-BE49-F238E27FC236}">
                <a16:creationId xmlns:a16="http://schemas.microsoft.com/office/drawing/2014/main" id="{A498F5F2-32D5-D443-B181-466013C1B3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65887" y="2492375"/>
            <a:ext cx="201612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fr-CH" altLang="de-DE" dirty="0">
                <a:latin typeface="Arial" panose="020B0604020202020204" pitchFamily="34" charset="0"/>
              </a:rPr>
              <a:t> Commande bimanuelle </a:t>
            </a:r>
          </a:p>
        </p:txBody>
      </p:sp>
      <p:sp>
        <p:nvSpPr>
          <p:cNvPr id="35847" name="Text Box 12">
            <a:extLst>
              <a:ext uri="{FF2B5EF4-FFF2-40B4-BE49-F238E27FC236}">
                <a16:creationId xmlns:a16="http://schemas.microsoft.com/office/drawing/2014/main" id="{0EAEF70D-07F1-ED40-83D5-A1ACE80C12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40563" y="3573463"/>
            <a:ext cx="2663825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fr-CH" altLang="de-DE" dirty="0">
                <a:latin typeface="Arial" panose="020B0604020202020204" pitchFamily="34" charset="0"/>
              </a:rPr>
              <a:t>Possibilité de dépôt pour les quartiers</a:t>
            </a:r>
          </a:p>
        </p:txBody>
      </p:sp>
      <p:sp>
        <p:nvSpPr>
          <p:cNvPr id="35848" name="Text Box 13">
            <a:extLst>
              <a:ext uri="{FF2B5EF4-FFF2-40B4-BE49-F238E27FC236}">
                <a16:creationId xmlns:a16="http://schemas.microsoft.com/office/drawing/2014/main" id="{ACC86943-38B4-A544-8E3C-64B5F7B09F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0388" y="3933825"/>
            <a:ext cx="2087562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fr-CH" altLang="de-DE" dirty="0">
                <a:latin typeface="Arial" panose="020B0604020202020204" pitchFamily="34" charset="0"/>
              </a:rPr>
              <a:t>Support de bûche</a:t>
            </a:r>
          </a:p>
        </p:txBody>
      </p:sp>
      <p:sp>
        <p:nvSpPr>
          <p:cNvPr id="35849" name="Line 14">
            <a:extLst>
              <a:ext uri="{FF2B5EF4-FFF2-40B4-BE49-F238E27FC236}">
                <a16:creationId xmlns:a16="http://schemas.microsoft.com/office/drawing/2014/main" id="{FB0D9E02-212B-BB4F-8E1B-1FECEE0735DE}"/>
              </a:ext>
            </a:extLst>
          </p:cNvPr>
          <p:cNvSpPr>
            <a:spLocks noChangeShapeType="1"/>
          </p:cNvSpPr>
          <p:nvPr/>
        </p:nvSpPr>
        <p:spPr bwMode="auto">
          <a:xfrm>
            <a:off x="3081338" y="2349500"/>
            <a:ext cx="1655762" cy="142875"/>
          </a:xfrm>
          <a:prstGeom prst="line">
            <a:avLst/>
          </a:prstGeom>
          <a:noFill/>
          <a:ln w="57150">
            <a:solidFill>
              <a:srgbClr val="00FFFF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50" name="Line 15">
            <a:extLst>
              <a:ext uri="{FF2B5EF4-FFF2-40B4-BE49-F238E27FC236}">
                <a16:creationId xmlns:a16="http://schemas.microsoft.com/office/drawing/2014/main" id="{10196114-6817-8E44-81CD-ED3706EF9F9F}"/>
              </a:ext>
            </a:extLst>
          </p:cNvPr>
          <p:cNvSpPr>
            <a:spLocks noChangeShapeType="1"/>
          </p:cNvSpPr>
          <p:nvPr/>
        </p:nvSpPr>
        <p:spPr bwMode="auto">
          <a:xfrm>
            <a:off x="2576513" y="4149725"/>
            <a:ext cx="1728787" cy="241300"/>
          </a:xfrm>
          <a:prstGeom prst="line">
            <a:avLst/>
          </a:prstGeom>
          <a:noFill/>
          <a:ln w="57150">
            <a:solidFill>
              <a:srgbClr val="00FFFF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51" name="Line 16">
            <a:extLst>
              <a:ext uri="{FF2B5EF4-FFF2-40B4-BE49-F238E27FC236}">
                <a16:creationId xmlns:a16="http://schemas.microsoft.com/office/drawing/2014/main" id="{C481A06D-6564-6247-BFE4-8C71D026F77A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9175" y="5445125"/>
            <a:ext cx="1800225" cy="360363"/>
          </a:xfrm>
          <a:prstGeom prst="line">
            <a:avLst/>
          </a:prstGeom>
          <a:noFill/>
          <a:ln w="57150">
            <a:solidFill>
              <a:srgbClr val="00FFFF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52" name="Line 17">
            <a:extLst>
              <a:ext uri="{FF2B5EF4-FFF2-40B4-BE49-F238E27FC236}">
                <a16:creationId xmlns:a16="http://schemas.microsoft.com/office/drawing/2014/main" id="{999B9293-E1C8-A84D-8988-73A33F9599F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665663" y="1557338"/>
            <a:ext cx="2016125" cy="0"/>
          </a:xfrm>
          <a:prstGeom prst="line">
            <a:avLst/>
          </a:prstGeom>
          <a:noFill/>
          <a:ln w="57150">
            <a:solidFill>
              <a:srgbClr val="00FFFF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53" name="Line 18">
            <a:extLst>
              <a:ext uri="{FF2B5EF4-FFF2-40B4-BE49-F238E27FC236}">
                <a16:creationId xmlns:a16="http://schemas.microsoft.com/office/drawing/2014/main" id="{3687D3B7-94D0-B14B-86C5-5A2609767305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889625" y="2349500"/>
            <a:ext cx="576263" cy="358775"/>
          </a:xfrm>
          <a:prstGeom prst="line">
            <a:avLst/>
          </a:prstGeom>
          <a:noFill/>
          <a:ln w="57150">
            <a:solidFill>
              <a:srgbClr val="00FFFF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54" name="Line 19">
            <a:extLst>
              <a:ext uri="{FF2B5EF4-FFF2-40B4-BE49-F238E27FC236}">
                <a16:creationId xmlns:a16="http://schemas.microsoft.com/office/drawing/2014/main" id="{024A06FC-AD1F-A54F-850A-494E92461367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168900" y="3068638"/>
            <a:ext cx="1871663" cy="720725"/>
          </a:xfrm>
          <a:prstGeom prst="line">
            <a:avLst/>
          </a:prstGeom>
          <a:noFill/>
          <a:ln w="57150">
            <a:solidFill>
              <a:srgbClr val="00FFFF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55" name="Line 20">
            <a:extLst>
              <a:ext uri="{FF2B5EF4-FFF2-40B4-BE49-F238E27FC236}">
                <a16:creationId xmlns:a16="http://schemas.microsoft.com/office/drawing/2014/main" id="{16335AA2-7855-864A-8E6C-8C7059B75C16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457825" y="2636838"/>
            <a:ext cx="1008063" cy="71437"/>
          </a:xfrm>
          <a:prstGeom prst="line">
            <a:avLst/>
          </a:prstGeom>
          <a:noFill/>
          <a:ln w="57150">
            <a:solidFill>
              <a:srgbClr val="00FFFF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56" name="Text Box 21">
            <a:extLst>
              <a:ext uri="{FF2B5EF4-FFF2-40B4-BE49-F238E27FC236}">
                <a16:creationId xmlns:a16="http://schemas.microsoft.com/office/drawing/2014/main" id="{0093626F-0051-B548-AAB9-93E206AF75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2389188" cy="741363"/>
          </a:xfrm>
          <a:prstGeom prst="rect">
            <a:avLst/>
          </a:prstGeom>
          <a:solidFill>
            <a:srgbClr val="FFCC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fr-FR" altLang="de-DE" sz="2600" dirty="0">
                <a:solidFill>
                  <a:srgbClr val="FF0000"/>
                </a:solidFill>
                <a:latin typeface="Cooper Black" panose="0208090404030B020404" pitchFamily="18" charset="77"/>
              </a:rPr>
              <a:t>4 </a:t>
            </a:r>
            <a:r>
              <a:rPr lang="fr-FR" altLang="de-DE" sz="1600" b="1" dirty="0">
                <a:latin typeface="Arial" panose="020B0604020202020204" pitchFamily="34" charset="0"/>
              </a:rPr>
              <a:t>Machines et engins sûrs</a:t>
            </a:r>
            <a:endParaRPr lang="fr-FR" altLang="de-D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5FF9780-2083-C84F-A2CE-507073237A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5663" y="88900"/>
            <a:ext cx="5111750" cy="603250"/>
          </a:xfrm>
        </p:spPr>
        <p:txBody>
          <a:bodyPr/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CH" dirty="0"/>
              <a:t>Fendeuse à bois</a:t>
            </a:r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Abgerundetes Rechteck 2">
            <a:extLst>
              <a:ext uri="{FF2B5EF4-FFF2-40B4-BE49-F238E27FC236}">
                <a16:creationId xmlns:a16="http://schemas.microsoft.com/office/drawing/2014/main" id="{73DFCCA4-5664-6844-B7E8-40A2F5BDBC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00475" y="3357563"/>
            <a:ext cx="1584325" cy="23749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de-CH" altLang="de-DE"/>
          </a:p>
        </p:txBody>
      </p:sp>
      <p:sp>
        <p:nvSpPr>
          <p:cNvPr id="37891" name="Abgerundetes Rechteck 17">
            <a:extLst>
              <a:ext uri="{FF2B5EF4-FFF2-40B4-BE49-F238E27FC236}">
                <a16:creationId xmlns:a16="http://schemas.microsoft.com/office/drawing/2014/main" id="{4CD809D2-5D29-1643-81D2-F1B67B781078}"/>
              </a:ext>
            </a:extLst>
          </p:cNvPr>
          <p:cNvSpPr>
            <a:spLocks noChangeArrowheads="1"/>
          </p:cNvSpPr>
          <p:nvPr/>
        </p:nvSpPr>
        <p:spPr bwMode="auto">
          <a:xfrm rot="-1984958">
            <a:off x="6048375" y="1317625"/>
            <a:ext cx="1585913" cy="237648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de-CH" altLang="de-DE"/>
          </a:p>
        </p:txBody>
      </p:sp>
      <p:pic>
        <p:nvPicPr>
          <p:cNvPr id="37892" name="Picture 5" descr="Forstanhänger_Juni_07_D200_ 133_frei">
            <a:extLst>
              <a:ext uri="{FF2B5EF4-FFF2-40B4-BE49-F238E27FC236}">
                <a16:creationId xmlns:a16="http://schemas.microsoft.com/office/drawing/2014/main" id="{D80716F6-0992-9A49-AC95-5051288E29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5075" y="836613"/>
            <a:ext cx="6494463" cy="538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3" name="Text Box 9">
            <a:extLst>
              <a:ext uri="{FF2B5EF4-FFF2-40B4-BE49-F238E27FC236}">
                <a16:creationId xmlns:a16="http://schemas.microsoft.com/office/drawing/2014/main" id="{898DF0E5-3C96-B440-8A19-6A6D413E20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520" y="4471988"/>
            <a:ext cx="1944786" cy="800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fr-CH" altLang="de-DE" sz="2300" dirty="0">
                <a:latin typeface="Arial" panose="020B0604020202020204" pitchFamily="34" charset="0"/>
              </a:rPr>
              <a:t>Position de travail sûre</a:t>
            </a:r>
          </a:p>
        </p:txBody>
      </p:sp>
      <p:sp>
        <p:nvSpPr>
          <p:cNvPr id="37894" name="Text Box 10">
            <a:extLst>
              <a:ext uri="{FF2B5EF4-FFF2-40B4-BE49-F238E27FC236}">
                <a16:creationId xmlns:a16="http://schemas.microsoft.com/office/drawing/2014/main" id="{C2139835-D74B-E147-9F7D-F324163C03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08763" y="5876925"/>
            <a:ext cx="2808287" cy="800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fr-CH" altLang="de-DE" sz="2300" dirty="0">
                <a:latin typeface="Arial" panose="020B0604020202020204" pitchFamily="34" charset="0"/>
              </a:rPr>
              <a:t>Equipement adapté pour la route</a:t>
            </a:r>
          </a:p>
        </p:txBody>
      </p:sp>
      <p:sp>
        <p:nvSpPr>
          <p:cNvPr id="37895" name="Text Box 11">
            <a:extLst>
              <a:ext uri="{FF2B5EF4-FFF2-40B4-BE49-F238E27FC236}">
                <a16:creationId xmlns:a16="http://schemas.microsoft.com/office/drawing/2014/main" id="{01813990-3730-134F-B8BA-56FB439B7C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3275" y="6165850"/>
            <a:ext cx="4032250" cy="442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fr-CH" altLang="de-DE" sz="2300" dirty="0">
                <a:latin typeface="Arial" panose="020B0604020202020204" pitchFamily="34" charset="0"/>
              </a:rPr>
              <a:t>Béquilles ajustables</a:t>
            </a:r>
          </a:p>
        </p:txBody>
      </p:sp>
      <p:sp>
        <p:nvSpPr>
          <p:cNvPr id="37896" name="Text Box 12">
            <a:extLst>
              <a:ext uri="{FF2B5EF4-FFF2-40B4-BE49-F238E27FC236}">
                <a16:creationId xmlns:a16="http://schemas.microsoft.com/office/drawing/2014/main" id="{43531F2F-CE0D-B240-9DB8-60BE2FB307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3527" y="1049288"/>
            <a:ext cx="3526854" cy="115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fr-CH" altLang="de-DE" sz="2300" dirty="0">
                <a:latin typeface="Arial" panose="020B0604020202020204" pitchFamily="34" charset="0"/>
              </a:rPr>
              <a:t>Ne charger que jusqu'au bord supérieur de la grille de protection</a:t>
            </a:r>
          </a:p>
        </p:txBody>
      </p:sp>
      <p:sp>
        <p:nvSpPr>
          <p:cNvPr id="37897" name="Text Box 13">
            <a:extLst>
              <a:ext uri="{FF2B5EF4-FFF2-40B4-BE49-F238E27FC236}">
                <a16:creationId xmlns:a16="http://schemas.microsoft.com/office/drawing/2014/main" id="{FCB18C78-873D-D044-803B-F4E52F4467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012" y="2600276"/>
            <a:ext cx="2735263" cy="800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fr-CH" altLang="de-DE" sz="2300" dirty="0">
                <a:latin typeface="Arial" panose="020B0604020202020204" pitchFamily="34" charset="0"/>
              </a:rPr>
              <a:t>Dispositif «homme mort»</a:t>
            </a:r>
          </a:p>
        </p:txBody>
      </p:sp>
      <p:sp>
        <p:nvSpPr>
          <p:cNvPr id="37898" name="Text Box 14">
            <a:extLst>
              <a:ext uri="{FF2B5EF4-FFF2-40B4-BE49-F238E27FC236}">
                <a16:creationId xmlns:a16="http://schemas.microsoft.com/office/drawing/2014/main" id="{B0B8D62B-0958-DF49-86EC-3F19691D3A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16776" y="832829"/>
            <a:ext cx="2808287" cy="800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fr-CH" altLang="de-DE" sz="2300" dirty="0">
                <a:latin typeface="Arial" panose="020B0604020202020204" pitchFamily="34" charset="0"/>
              </a:rPr>
              <a:t>Respect des zones dangereuses</a:t>
            </a:r>
          </a:p>
        </p:txBody>
      </p:sp>
      <p:sp>
        <p:nvSpPr>
          <p:cNvPr id="37899" name="Line 15">
            <a:extLst>
              <a:ext uri="{FF2B5EF4-FFF2-40B4-BE49-F238E27FC236}">
                <a16:creationId xmlns:a16="http://schemas.microsoft.com/office/drawing/2014/main" id="{4C0771BF-47EE-6D43-A829-EFFF081E672B}"/>
              </a:ext>
            </a:extLst>
          </p:cNvPr>
          <p:cNvSpPr>
            <a:spLocks noChangeShapeType="1"/>
          </p:cNvSpPr>
          <p:nvPr/>
        </p:nvSpPr>
        <p:spPr bwMode="auto">
          <a:xfrm>
            <a:off x="3800475" y="1700213"/>
            <a:ext cx="1081088" cy="1152525"/>
          </a:xfrm>
          <a:prstGeom prst="line">
            <a:avLst/>
          </a:prstGeom>
          <a:noFill/>
          <a:ln w="57150">
            <a:solidFill>
              <a:srgbClr val="00FFFF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900" name="Line 16">
            <a:extLst>
              <a:ext uri="{FF2B5EF4-FFF2-40B4-BE49-F238E27FC236}">
                <a16:creationId xmlns:a16="http://schemas.microsoft.com/office/drawing/2014/main" id="{9E8B2EB6-A6C6-6945-B83D-5C734765C7F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473950" y="1700213"/>
            <a:ext cx="863600" cy="144462"/>
          </a:xfrm>
          <a:prstGeom prst="line">
            <a:avLst/>
          </a:prstGeom>
          <a:noFill/>
          <a:ln w="57150">
            <a:solidFill>
              <a:srgbClr val="00FFFF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901" name="Line 17">
            <a:extLst>
              <a:ext uri="{FF2B5EF4-FFF2-40B4-BE49-F238E27FC236}">
                <a16:creationId xmlns:a16="http://schemas.microsoft.com/office/drawing/2014/main" id="{5688EB7E-4074-BE41-AC27-C0A219171BF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800475" y="5300663"/>
            <a:ext cx="865188" cy="576262"/>
          </a:xfrm>
          <a:prstGeom prst="line">
            <a:avLst/>
          </a:prstGeom>
          <a:noFill/>
          <a:ln w="57150">
            <a:solidFill>
              <a:srgbClr val="00FFFF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902" name="Line 18">
            <a:extLst>
              <a:ext uri="{FF2B5EF4-FFF2-40B4-BE49-F238E27FC236}">
                <a16:creationId xmlns:a16="http://schemas.microsoft.com/office/drawing/2014/main" id="{E06FE34A-52B8-A046-B188-E8C571EEFC4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073275" y="4724400"/>
            <a:ext cx="1008063" cy="217488"/>
          </a:xfrm>
          <a:prstGeom prst="line">
            <a:avLst/>
          </a:prstGeom>
          <a:noFill/>
          <a:ln w="57150">
            <a:solidFill>
              <a:srgbClr val="00FFFF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903" name="Line 19">
            <a:extLst>
              <a:ext uri="{FF2B5EF4-FFF2-40B4-BE49-F238E27FC236}">
                <a16:creationId xmlns:a16="http://schemas.microsoft.com/office/drawing/2014/main" id="{CFBA4BA0-52B8-0445-A3BC-7EE5AF704C44}"/>
              </a:ext>
            </a:extLst>
          </p:cNvPr>
          <p:cNvSpPr>
            <a:spLocks noChangeShapeType="1"/>
          </p:cNvSpPr>
          <p:nvPr/>
        </p:nvSpPr>
        <p:spPr bwMode="auto">
          <a:xfrm>
            <a:off x="2865438" y="2708275"/>
            <a:ext cx="792162" cy="649288"/>
          </a:xfrm>
          <a:prstGeom prst="line">
            <a:avLst/>
          </a:prstGeom>
          <a:noFill/>
          <a:ln w="57150">
            <a:solidFill>
              <a:srgbClr val="00FFFF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904" name="Line 20">
            <a:extLst>
              <a:ext uri="{FF2B5EF4-FFF2-40B4-BE49-F238E27FC236}">
                <a16:creationId xmlns:a16="http://schemas.microsoft.com/office/drawing/2014/main" id="{973DE38B-8A67-6943-803A-CB9A7352681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616825" y="4868863"/>
            <a:ext cx="144463" cy="720725"/>
          </a:xfrm>
          <a:prstGeom prst="line">
            <a:avLst/>
          </a:prstGeom>
          <a:noFill/>
          <a:ln w="57150">
            <a:solidFill>
              <a:srgbClr val="00FFFF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905" name="Text Box 21">
            <a:extLst>
              <a:ext uri="{FF2B5EF4-FFF2-40B4-BE49-F238E27FC236}">
                <a16:creationId xmlns:a16="http://schemas.microsoft.com/office/drawing/2014/main" id="{4FDE9EBD-9502-F545-8A5C-5D49E85CBE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2389188" cy="741363"/>
          </a:xfrm>
          <a:prstGeom prst="rect">
            <a:avLst/>
          </a:prstGeom>
          <a:solidFill>
            <a:srgbClr val="FFCC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fr-FR" altLang="de-DE" sz="2600" dirty="0">
                <a:solidFill>
                  <a:srgbClr val="FF0000"/>
                </a:solidFill>
                <a:latin typeface="Cooper Black" panose="0208090404030B020404" pitchFamily="18" charset="77"/>
              </a:rPr>
              <a:t>4 </a:t>
            </a:r>
            <a:r>
              <a:rPr lang="fr-FR" altLang="de-DE" sz="1600" b="1" dirty="0">
                <a:latin typeface="Arial" panose="020B0604020202020204" pitchFamily="34" charset="0"/>
              </a:rPr>
              <a:t>Machines et engins sûrs</a:t>
            </a:r>
            <a:endParaRPr lang="fr-FR" altLang="de-D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CD52906-BB1E-7949-AD1B-15594D5E13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9188" y="88900"/>
            <a:ext cx="7388225" cy="603250"/>
          </a:xfrm>
        </p:spPr>
        <p:txBody>
          <a:bodyPr/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CH" dirty="0"/>
              <a:t>Remorque forestière avec grue</a:t>
            </a:r>
          </a:p>
        </p:txBody>
      </p: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5" descr="Goetschann_fraese">
            <a:extLst>
              <a:ext uri="{FF2B5EF4-FFF2-40B4-BE49-F238E27FC236}">
                <a16:creationId xmlns:a16="http://schemas.microsoft.com/office/drawing/2014/main" id="{76F13B85-12A4-F34E-A4AC-7290FE8439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6150" y="1412875"/>
            <a:ext cx="5108575" cy="507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39" name="Text Box 8">
            <a:extLst>
              <a:ext uri="{FF2B5EF4-FFF2-40B4-BE49-F238E27FC236}">
                <a16:creationId xmlns:a16="http://schemas.microsoft.com/office/drawing/2014/main" id="{0C709D48-AEDF-D24B-84FF-58B9FF7394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0025" y="908050"/>
            <a:ext cx="273685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fr-CH" altLang="de-DE" dirty="0">
                <a:latin typeface="Arial" panose="020B0604020202020204" pitchFamily="34" charset="0"/>
              </a:rPr>
              <a:t>Dispositif d'alimentation</a:t>
            </a:r>
          </a:p>
        </p:txBody>
      </p:sp>
      <p:sp>
        <p:nvSpPr>
          <p:cNvPr id="39940" name="Text Box 9">
            <a:extLst>
              <a:ext uri="{FF2B5EF4-FFF2-40B4-BE49-F238E27FC236}">
                <a16:creationId xmlns:a16="http://schemas.microsoft.com/office/drawing/2014/main" id="{DAE0DB99-B016-124A-A591-33BCBF6DAE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5925" y="4365625"/>
            <a:ext cx="2160588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fr-FR" altLang="de-DE" dirty="0">
                <a:latin typeface="Arial" panose="020B0604020202020204" pitchFamily="34" charset="0"/>
              </a:rPr>
              <a:t>Table avec dispositif permettant le retour en position initiale</a:t>
            </a:r>
            <a:endParaRPr lang="de-CH" altLang="de-DE" dirty="0">
              <a:latin typeface="Arial" panose="020B0604020202020204" pitchFamily="34" charset="0"/>
            </a:endParaRPr>
          </a:p>
        </p:txBody>
      </p:sp>
      <p:sp>
        <p:nvSpPr>
          <p:cNvPr id="39941" name="Text Box 10">
            <a:extLst>
              <a:ext uri="{FF2B5EF4-FFF2-40B4-BE49-F238E27FC236}">
                <a16:creationId xmlns:a16="http://schemas.microsoft.com/office/drawing/2014/main" id="{D664D4E7-E28D-8C4C-867C-0C6943DF2E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30294" y="1671596"/>
            <a:ext cx="2319338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fr-FR" altLang="de-DE" dirty="0">
                <a:latin typeface="Arial" panose="020B0604020202020204" pitchFamily="34" charset="0"/>
              </a:rPr>
              <a:t>Couverture de la lame de scie en haut et en bas</a:t>
            </a:r>
            <a:endParaRPr lang="de-CH" altLang="de-DE" dirty="0">
              <a:latin typeface="Arial" panose="020B0604020202020204" pitchFamily="34" charset="0"/>
            </a:endParaRPr>
          </a:p>
        </p:txBody>
      </p:sp>
      <p:sp>
        <p:nvSpPr>
          <p:cNvPr id="39942" name="Text Box 11">
            <a:extLst>
              <a:ext uri="{FF2B5EF4-FFF2-40B4-BE49-F238E27FC236}">
                <a16:creationId xmlns:a16="http://schemas.microsoft.com/office/drawing/2014/main" id="{04FB3242-146A-5748-9453-A12FFD1A33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2274" y="2852738"/>
            <a:ext cx="173672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fr-CH" altLang="de-DE" dirty="0">
                <a:latin typeface="Arial" panose="020B0604020202020204" pitchFamily="34" charset="0"/>
              </a:rPr>
              <a:t>Appui large</a:t>
            </a:r>
          </a:p>
        </p:txBody>
      </p:sp>
      <p:sp>
        <p:nvSpPr>
          <p:cNvPr id="39943" name="Text Box 12">
            <a:extLst>
              <a:ext uri="{FF2B5EF4-FFF2-40B4-BE49-F238E27FC236}">
                <a16:creationId xmlns:a16="http://schemas.microsoft.com/office/drawing/2014/main" id="{357CA4CA-65CB-5B48-9A1A-8B2700F15C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73950" y="4724400"/>
            <a:ext cx="223202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fr-CH" altLang="de-DE" dirty="0">
                <a:latin typeface="Arial" panose="020B0604020202020204" pitchFamily="34" charset="0"/>
              </a:rPr>
              <a:t>Frein de ralentissement</a:t>
            </a:r>
          </a:p>
        </p:txBody>
      </p:sp>
      <p:sp>
        <p:nvSpPr>
          <p:cNvPr id="39944" name="Line 13">
            <a:extLst>
              <a:ext uri="{FF2B5EF4-FFF2-40B4-BE49-F238E27FC236}">
                <a16:creationId xmlns:a16="http://schemas.microsoft.com/office/drawing/2014/main" id="{2AB433B4-8759-824E-ADBE-368CE0BD3DB1}"/>
              </a:ext>
            </a:extLst>
          </p:cNvPr>
          <p:cNvSpPr>
            <a:spLocks noChangeShapeType="1"/>
          </p:cNvSpPr>
          <p:nvPr/>
        </p:nvSpPr>
        <p:spPr bwMode="auto">
          <a:xfrm>
            <a:off x="1748631" y="1130852"/>
            <a:ext cx="2808288" cy="792163"/>
          </a:xfrm>
          <a:prstGeom prst="line">
            <a:avLst/>
          </a:prstGeom>
          <a:noFill/>
          <a:ln w="57150">
            <a:solidFill>
              <a:srgbClr val="00FFFF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945" name="Line 14">
            <a:extLst>
              <a:ext uri="{FF2B5EF4-FFF2-40B4-BE49-F238E27FC236}">
                <a16:creationId xmlns:a16="http://schemas.microsoft.com/office/drawing/2014/main" id="{8085BA9E-4138-C943-B0E0-66E7BA798B2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073275" y="2636838"/>
            <a:ext cx="3600450" cy="504825"/>
          </a:xfrm>
          <a:prstGeom prst="line">
            <a:avLst/>
          </a:prstGeom>
          <a:noFill/>
          <a:ln w="57150">
            <a:solidFill>
              <a:srgbClr val="00FFFF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946" name="Line 15">
            <a:extLst>
              <a:ext uri="{FF2B5EF4-FFF2-40B4-BE49-F238E27FC236}">
                <a16:creationId xmlns:a16="http://schemas.microsoft.com/office/drawing/2014/main" id="{45265494-5026-9047-8156-1551E38C910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432050" y="3429000"/>
            <a:ext cx="1441450" cy="1295400"/>
          </a:xfrm>
          <a:prstGeom prst="line">
            <a:avLst/>
          </a:prstGeom>
          <a:noFill/>
          <a:ln w="57150">
            <a:solidFill>
              <a:srgbClr val="00FFFF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947" name="Line 16">
            <a:extLst>
              <a:ext uri="{FF2B5EF4-FFF2-40B4-BE49-F238E27FC236}">
                <a16:creationId xmlns:a16="http://schemas.microsoft.com/office/drawing/2014/main" id="{C02355CB-A8DF-C343-AD7E-AC1B1BE60A25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753225" y="2852738"/>
            <a:ext cx="647700" cy="431800"/>
          </a:xfrm>
          <a:prstGeom prst="line">
            <a:avLst/>
          </a:prstGeom>
          <a:noFill/>
          <a:ln w="57150">
            <a:solidFill>
              <a:srgbClr val="00FFFF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948" name="Line 17">
            <a:extLst>
              <a:ext uri="{FF2B5EF4-FFF2-40B4-BE49-F238E27FC236}">
                <a16:creationId xmlns:a16="http://schemas.microsoft.com/office/drawing/2014/main" id="{BB3C0A63-C26B-A34F-B98D-63B877EC1CA3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176963" y="3716338"/>
            <a:ext cx="1296987" cy="1225550"/>
          </a:xfrm>
          <a:prstGeom prst="line">
            <a:avLst/>
          </a:prstGeom>
          <a:noFill/>
          <a:ln w="57150">
            <a:solidFill>
              <a:srgbClr val="00FFFF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949" name="Line 18">
            <a:extLst>
              <a:ext uri="{FF2B5EF4-FFF2-40B4-BE49-F238E27FC236}">
                <a16:creationId xmlns:a16="http://schemas.microsoft.com/office/drawing/2014/main" id="{D7D541CE-F4C4-9449-A687-39AAE52875F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897688" y="3284538"/>
            <a:ext cx="503237" cy="649287"/>
          </a:xfrm>
          <a:prstGeom prst="line">
            <a:avLst/>
          </a:prstGeom>
          <a:noFill/>
          <a:ln w="57150">
            <a:solidFill>
              <a:srgbClr val="00FFFF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950" name="Text Box 19">
            <a:extLst>
              <a:ext uri="{FF2B5EF4-FFF2-40B4-BE49-F238E27FC236}">
                <a16:creationId xmlns:a16="http://schemas.microsoft.com/office/drawing/2014/main" id="{3B619762-B670-8E44-B448-26229003C3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2389188" cy="741363"/>
          </a:xfrm>
          <a:prstGeom prst="rect">
            <a:avLst/>
          </a:prstGeom>
          <a:solidFill>
            <a:srgbClr val="FFCC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fr-FR" altLang="de-DE" sz="2600" dirty="0">
                <a:solidFill>
                  <a:srgbClr val="FF0000"/>
                </a:solidFill>
                <a:latin typeface="Cooper Black" panose="0208090404030B020404" pitchFamily="18" charset="77"/>
              </a:rPr>
              <a:t>4 </a:t>
            </a:r>
            <a:r>
              <a:rPr lang="fr-FR" altLang="de-DE" sz="1600" b="1" dirty="0">
                <a:latin typeface="Arial" panose="020B0604020202020204" pitchFamily="34" charset="0"/>
              </a:rPr>
              <a:t>Machines et engins sûrs</a:t>
            </a:r>
            <a:endParaRPr lang="fr-FR" altLang="de-D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7C4735F-FB3B-2F48-AD3C-44799732C1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6513" y="88900"/>
            <a:ext cx="7200900" cy="603250"/>
          </a:xfrm>
        </p:spPr>
        <p:txBody>
          <a:bodyPr/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/>
              <a:t>Scies circulaires à table mobile </a:t>
            </a:r>
            <a:endParaRPr lang="de-CH" dirty="0"/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>
            <a:extLst>
              <a:ext uri="{FF2B5EF4-FFF2-40B4-BE49-F238E27FC236}">
                <a16:creationId xmlns:a16="http://schemas.microsoft.com/office/drawing/2014/main" id="{D56C388E-D560-2A43-9B7E-5B2E912ACA7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28588" y="1557338"/>
            <a:ext cx="9632950" cy="2663825"/>
          </a:xfrm>
        </p:spPr>
        <p:txBody>
          <a:bodyPr>
            <a:normAutofit fontScale="92500"/>
          </a:bodyPr>
          <a:lstStyle/>
          <a:p>
            <a:pPr indent="-274320"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fr-FR" sz="5400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Les travaux à la tronçonneuse du bois en tout sécurité dan les forêts privées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38">
            <a:extLst>
              <a:ext uri="{FF2B5EF4-FFF2-40B4-BE49-F238E27FC236}">
                <a16:creationId xmlns:a16="http://schemas.microsoft.com/office/drawing/2014/main" id="{C199948E-DD36-644B-92F7-973E7FF441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00980">
            <a:off x="6308725" y="3232150"/>
            <a:ext cx="3338513" cy="1458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987" name="Picture 42">
            <a:extLst>
              <a:ext uri="{FF2B5EF4-FFF2-40B4-BE49-F238E27FC236}">
                <a16:creationId xmlns:a16="http://schemas.microsoft.com/office/drawing/2014/main" id="{F2E38E22-B9E0-084C-B4BA-D0797BB546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40143">
            <a:off x="3811588" y="4594225"/>
            <a:ext cx="1392237" cy="127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988" name="Picture 36">
            <a:extLst>
              <a:ext uri="{FF2B5EF4-FFF2-40B4-BE49-F238E27FC236}">
                <a16:creationId xmlns:a16="http://schemas.microsoft.com/office/drawing/2014/main" id="{9A2BE463-FAAF-0743-B950-4F3FA25ECC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662221">
            <a:off x="-1284288" y="1339850"/>
            <a:ext cx="3973513" cy="421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989" name="Picture 43">
            <a:extLst>
              <a:ext uri="{FF2B5EF4-FFF2-40B4-BE49-F238E27FC236}">
                <a16:creationId xmlns:a16="http://schemas.microsoft.com/office/drawing/2014/main" id="{59ED6DFC-7077-A54E-8608-F46F70F7E9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5791200"/>
            <a:ext cx="2363788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990" name="Text Box 7">
            <a:extLst>
              <a:ext uri="{FF2B5EF4-FFF2-40B4-BE49-F238E27FC236}">
                <a16:creationId xmlns:a16="http://schemas.microsoft.com/office/drawing/2014/main" id="{4DF22AD9-FED7-5040-BAB5-8C952DC14C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2389188" cy="741363"/>
          </a:xfrm>
          <a:prstGeom prst="rect">
            <a:avLst/>
          </a:prstGeom>
          <a:solidFill>
            <a:srgbClr val="CC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fr-FR" altLang="de-DE" sz="2600" dirty="0">
                <a:solidFill>
                  <a:srgbClr val="FF0000"/>
                </a:solidFill>
                <a:latin typeface="Cooper Black" panose="0208090404030B020404" pitchFamily="18" charset="77"/>
              </a:rPr>
              <a:t>5 </a:t>
            </a:r>
            <a:r>
              <a:rPr lang="fr-FR" altLang="de-DE" sz="1600" b="1" dirty="0">
                <a:latin typeface="Arial" panose="020B0604020202020204" pitchFamily="34" charset="0"/>
              </a:rPr>
              <a:t>Outils adaptés et corrects</a:t>
            </a:r>
            <a:endParaRPr lang="fr-FR" altLang="de-DE" dirty="0"/>
          </a:p>
        </p:txBody>
      </p:sp>
      <p:sp>
        <p:nvSpPr>
          <p:cNvPr id="41991" name="Text Box 23">
            <a:extLst>
              <a:ext uri="{FF2B5EF4-FFF2-40B4-BE49-F238E27FC236}">
                <a16:creationId xmlns:a16="http://schemas.microsoft.com/office/drawing/2014/main" id="{1B56258D-1F1F-9641-8EBB-B385255EEB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48613" y="6156325"/>
            <a:ext cx="17287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fr-CH" altLang="de-DE" dirty="0">
                <a:latin typeface="Arial" panose="020B0604020202020204" pitchFamily="34" charset="0"/>
              </a:rPr>
              <a:t>Chevillière</a:t>
            </a:r>
          </a:p>
        </p:txBody>
      </p:sp>
      <p:sp>
        <p:nvSpPr>
          <p:cNvPr id="41992" name="Text Box 24">
            <a:extLst>
              <a:ext uri="{FF2B5EF4-FFF2-40B4-BE49-F238E27FC236}">
                <a16:creationId xmlns:a16="http://schemas.microsoft.com/office/drawing/2014/main" id="{F6175F78-336D-5743-8515-38105DBBB8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0188" y="6265863"/>
            <a:ext cx="2159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fr-CH" altLang="de-DE" dirty="0">
                <a:latin typeface="Arial" panose="020B0604020202020204" pitchFamily="34" charset="0"/>
              </a:rPr>
              <a:t>Tourne-bois</a:t>
            </a:r>
          </a:p>
        </p:txBody>
      </p:sp>
      <p:sp>
        <p:nvSpPr>
          <p:cNvPr id="41993" name="Text Box 26">
            <a:extLst>
              <a:ext uri="{FF2B5EF4-FFF2-40B4-BE49-F238E27FC236}">
                <a16:creationId xmlns:a16="http://schemas.microsoft.com/office/drawing/2014/main" id="{EB18F2E0-D5CE-0E4A-A816-2B3625C416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8041" y="5273675"/>
            <a:ext cx="275025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fr-CH" altLang="de-DE" dirty="0">
                <a:latin typeface="Arial" panose="020B0604020202020204" pitchFamily="34" charset="0"/>
              </a:rPr>
              <a:t>Levier d’abattage</a:t>
            </a:r>
          </a:p>
        </p:txBody>
      </p:sp>
      <p:sp>
        <p:nvSpPr>
          <p:cNvPr id="41994" name="Text Box 27">
            <a:extLst>
              <a:ext uri="{FF2B5EF4-FFF2-40B4-BE49-F238E27FC236}">
                <a16:creationId xmlns:a16="http://schemas.microsoft.com/office/drawing/2014/main" id="{D7575B01-4217-0847-9BD5-5C604B3AFC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42170" y="4281572"/>
            <a:ext cx="259595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fr-CH" altLang="de-DE" dirty="0">
                <a:latin typeface="Arial" panose="020B0604020202020204" pitchFamily="34" charset="0"/>
              </a:rPr>
              <a:t>Mètre à découper</a:t>
            </a:r>
          </a:p>
        </p:txBody>
      </p:sp>
      <p:sp>
        <p:nvSpPr>
          <p:cNvPr id="41995" name="Text Box 28">
            <a:extLst>
              <a:ext uri="{FF2B5EF4-FFF2-40B4-BE49-F238E27FC236}">
                <a16:creationId xmlns:a16="http://schemas.microsoft.com/office/drawing/2014/main" id="{4A32E3F0-A97F-E049-801C-D7DA098D6C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98194" y="768418"/>
            <a:ext cx="4214812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fr-CH" altLang="de-DE" dirty="0">
                <a:latin typeface="Arial" panose="020B0604020202020204" pitchFamily="34" charset="0"/>
              </a:rPr>
              <a:t>Bidon combiné pour essence et huile de chaîne</a:t>
            </a:r>
          </a:p>
        </p:txBody>
      </p:sp>
      <p:sp>
        <p:nvSpPr>
          <p:cNvPr id="41996" name="Text Box 29">
            <a:extLst>
              <a:ext uri="{FF2B5EF4-FFF2-40B4-BE49-F238E27FC236}">
                <a16:creationId xmlns:a16="http://schemas.microsoft.com/office/drawing/2014/main" id="{5B4BB74E-9CC2-0E40-830B-07F55DB375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40150" y="3063875"/>
            <a:ext cx="2159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CH" altLang="de-DE" dirty="0">
                <a:latin typeface="Arial" panose="020B0604020202020204" pitchFamily="34" charset="0"/>
              </a:rPr>
              <a:t>Signalisation</a:t>
            </a:r>
          </a:p>
        </p:txBody>
      </p:sp>
      <p:sp>
        <p:nvSpPr>
          <p:cNvPr id="41997" name="Text Box 31">
            <a:extLst>
              <a:ext uri="{FF2B5EF4-FFF2-40B4-BE49-F238E27FC236}">
                <a16:creationId xmlns:a16="http://schemas.microsoft.com/office/drawing/2014/main" id="{B1B4615D-6812-2242-8912-EA633931B2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27900" y="3954463"/>
            <a:ext cx="2159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CH" altLang="de-DE" dirty="0">
                <a:latin typeface="Arial" panose="020B0604020202020204" pitchFamily="34" charset="0"/>
              </a:rPr>
              <a:t>Merlin</a:t>
            </a:r>
          </a:p>
        </p:txBody>
      </p:sp>
      <p:sp>
        <p:nvSpPr>
          <p:cNvPr id="41998" name="Text Box 32">
            <a:extLst>
              <a:ext uri="{FF2B5EF4-FFF2-40B4-BE49-F238E27FC236}">
                <a16:creationId xmlns:a16="http://schemas.microsoft.com/office/drawing/2014/main" id="{6CE216BA-760D-FD48-B564-80C352C32E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68900" y="5321300"/>
            <a:ext cx="2159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fr-CH" altLang="de-DE" dirty="0">
                <a:latin typeface="Arial" panose="020B0604020202020204" pitchFamily="34" charset="0"/>
              </a:rPr>
              <a:t>Coins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419FCAD-9C06-024C-8D6A-C4AD339CCB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80791" y="88900"/>
            <a:ext cx="6825209" cy="603250"/>
          </a:xfrm>
        </p:spPr>
        <p:txBody>
          <a:bodyPr/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CH" dirty="0"/>
              <a:t>Outils pour  le bûcheronnage</a:t>
            </a:r>
          </a:p>
        </p:txBody>
      </p:sp>
      <p:pic>
        <p:nvPicPr>
          <p:cNvPr id="42000" name="Picture 34">
            <a:extLst>
              <a:ext uri="{FF2B5EF4-FFF2-40B4-BE49-F238E27FC236}">
                <a16:creationId xmlns:a16="http://schemas.microsoft.com/office/drawing/2014/main" id="{90EB5370-7E68-FF4B-8FE1-4C6DA73915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675512">
            <a:off x="166688" y="1971675"/>
            <a:ext cx="2944812" cy="2447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2001" name="Grafik 3">
            <a:extLst>
              <a:ext uri="{FF2B5EF4-FFF2-40B4-BE49-F238E27FC236}">
                <a16:creationId xmlns:a16="http://schemas.microsoft.com/office/drawing/2014/main" id="{7AF91910-7C9A-B64A-9227-D715F396571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6150" y="1004888"/>
            <a:ext cx="1066800" cy="3300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002" name="Picture 39">
            <a:extLst>
              <a:ext uri="{FF2B5EF4-FFF2-40B4-BE49-F238E27FC236}">
                <a16:creationId xmlns:a16="http://schemas.microsoft.com/office/drawing/2014/main" id="{AD3D5E70-4D88-754F-9CA8-302EF5FEAE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8538" y="5419725"/>
            <a:ext cx="1490662" cy="998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2003" name="Picture 41">
            <a:extLst>
              <a:ext uri="{FF2B5EF4-FFF2-40B4-BE49-F238E27FC236}">
                <a16:creationId xmlns:a16="http://schemas.microsoft.com/office/drawing/2014/main" id="{24EC2A4F-BC46-0D4C-B980-52DB7E13A3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6913" y="5938838"/>
            <a:ext cx="1589087" cy="1065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2004" name="Picture 44">
            <a:extLst>
              <a:ext uri="{FF2B5EF4-FFF2-40B4-BE49-F238E27FC236}">
                <a16:creationId xmlns:a16="http://schemas.microsoft.com/office/drawing/2014/main" id="{5FC79314-2664-ED40-ACE6-2FDE621AB5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9509" y="933417"/>
            <a:ext cx="2144712" cy="2455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2005" name="Grafik 4">
            <a:extLst>
              <a:ext uri="{FF2B5EF4-FFF2-40B4-BE49-F238E27FC236}">
                <a16:creationId xmlns:a16="http://schemas.microsoft.com/office/drawing/2014/main" id="{76EE9EEE-7D28-8A40-8A2D-E7CB777F9A9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5638" y="1160463"/>
            <a:ext cx="2619375" cy="227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006" name="Picture 45">
            <a:extLst>
              <a:ext uri="{FF2B5EF4-FFF2-40B4-BE49-F238E27FC236}">
                <a16:creationId xmlns:a16="http://schemas.microsoft.com/office/drawing/2014/main" id="{F4E2B497-8241-3E4A-A8B2-E33E7D0A15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9850" y="4779963"/>
            <a:ext cx="1635125" cy="138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Rectangle 2">
            <a:extLst>
              <a:ext uri="{FF2B5EF4-FFF2-40B4-BE49-F238E27FC236}">
                <a16:creationId xmlns:a16="http://schemas.microsoft.com/office/drawing/2014/main" id="{6225965F-17E0-C84F-AFDA-0C0261B67A1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792759" y="88900"/>
            <a:ext cx="6913215" cy="603250"/>
          </a:xfrm>
        </p:spPr>
        <p:txBody>
          <a:bodyPr>
            <a:normAutofit fontScale="90000"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CH" dirty="0">
                <a:solidFill>
                  <a:schemeClr val="tx2">
                    <a:shade val="85000"/>
                    <a:satMod val="150000"/>
                  </a:schemeClr>
                </a:solidFill>
                <a:latin typeface="Helvetica" pitchFamily="34" charset="0"/>
              </a:rPr>
              <a:t>        </a:t>
            </a:r>
            <a:r>
              <a:rPr lang="fr-CH" dirty="0"/>
              <a:t>Outils pour  le bûcheronnage</a:t>
            </a:r>
            <a:endParaRPr lang="fr-CH" dirty="0">
              <a:latin typeface="Helvetica" pitchFamily="34" charset="0"/>
            </a:endParaRPr>
          </a:p>
        </p:txBody>
      </p:sp>
      <p:sp>
        <p:nvSpPr>
          <p:cNvPr id="44035" name="Text Box 10">
            <a:extLst>
              <a:ext uri="{FF2B5EF4-FFF2-40B4-BE49-F238E27FC236}">
                <a16:creationId xmlns:a16="http://schemas.microsoft.com/office/drawing/2014/main" id="{1D9FC750-E790-D947-8D94-F2C4290FF6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2389188" cy="741363"/>
          </a:xfrm>
          <a:prstGeom prst="rect">
            <a:avLst/>
          </a:prstGeom>
          <a:solidFill>
            <a:srgbClr val="CC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fr-FR" altLang="de-DE" sz="2600" dirty="0">
                <a:solidFill>
                  <a:srgbClr val="FF0000"/>
                </a:solidFill>
                <a:latin typeface="Cooper Black" panose="0208090404030B020404" pitchFamily="18" charset="77"/>
              </a:rPr>
              <a:t>5 </a:t>
            </a:r>
            <a:r>
              <a:rPr lang="fr-FR" altLang="de-DE" sz="1600" b="1" dirty="0">
                <a:latin typeface="Arial" panose="020B0604020202020204" pitchFamily="34" charset="0"/>
              </a:rPr>
              <a:t>Outils adaptés et corrects</a:t>
            </a:r>
            <a:endParaRPr lang="fr-FR" altLang="de-DE" dirty="0"/>
          </a:p>
        </p:txBody>
      </p:sp>
      <p:pic>
        <p:nvPicPr>
          <p:cNvPr id="44036" name="Picture 17">
            <a:extLst>
              <a:ext uri="{FF2B5EF4-FFF2-40B4-BE49-F238E27FC236}">
                <a16:creationId xmlns:a16="http://schemas.microsoft.com/office/drawing/2014/main" id="{6FCE591A-C316-A646-B2F5-C22CEA89E1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7" r="15747"/>
          <a:stretch>
            <a:fillRect/>
          </a:stretch>
        </p:blipFill>
        <p:spPr bwMode="auto">
          <a:xfrm rot="5400000">
            <a:off x="2176462" y="-995362"/>
            <a:ext cx="5553075" cy="950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4037" name="Picture 23" descr="image_shopproduktueberbild">
            <a:extLst>
              <a:ext uri="{FF2B5EF4-FFF2-40B4-BE49-F238E27FC236}">
                <a16:creationId xmlns:a16="http://schemas.microsoft.com/office/drawing/2014/main" id="{16B562F0-40B0-0142-BF4F-C7A9CDEF28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728647">
            <a:off x="631825" y="2205038"/>
            <a:ext cx="3171825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8" name="Picture 24" descr="image_shopproduktueberbild">
            <a:extLst>
              <a:ext uri="{FF2B5EF4-FFF2-40B4-BE49-F238E27FC236}">
                <a16:creationId xmlns:a16="http://schemas.microsoft.com/office/drawing/2014/main" id="{561ACFC7-A830-244B-A382-360FFC35FF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728647">
            <a:off x="488950" y="2997200"/>
            <a:ext cx="3171825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9" name="Text Box 25">
            <a:extLst>
              <a:ext uri="{FF2B5EF4-FFF2-40B4-BE49-F238E27FC236}">
                <a16:creationId xmlns:a16="http://schemas.microsoft.com/office/drawing/2014/main" id="{6F993916-2405-5249-ACE6-A140BE516C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5925" y="1345776"/>
            <a:ext cx="333065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fr-CH" altLang="de-DE" dirty="0">
                <a:latin typeface="Arial" panose="020B0604020202020204" pitchFamily="34" charset="0"/>
              </a:rPr>
              <a:t>2 Ceintures sans fin</a:t>
            </a:r>
          </a:p>
        </p:txBody>
      </p:sp>
      <p:sp>
        <p:nvSpPr>
          <p:cNvPr id="44040" name="Text Box 26">
            <a:extLst>
              <a:ext uri="{FF2B5EF4-FFF2-40B4-BE49-F238E27FC236}">
                <a16:creationId xmlns:a16="http://schemas.microsoft.com/office/drawing/2014/main" id="{2BA0C906-2A04-7A45-9F5B-155D602FE2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1212" y="5851525"/>
            <a:ext cx="23764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fr-CH" altLang="de-DE" dirty="0" err="1">
                <a:latin typeface="Arial" panose="020B0604020202020204" pitchFamily="34" charset="0"/>
              </a:rPr>
              <a:t>Tire-fort</a:t>
            </a:r>
            <a:endParaRPr lang="fr-CH" altLang="de-DE" dirty="0">
              <a:latin typeface="Arial" panose="020B0604020202020204" pitchFamily="34" charset="0"/>
            </a:endParaRPr>
          </a:p>
        </p:txBody>
      </p:sp>
      <p:sp>
        <p:nvSpPr>
          <p:cNvPr id="44041" name="Text Box 27">
            <a:extLst>
              <a:ext uri="{FF2B5EF4-FFF2-40B4-BE49-F238E27FC236}">
                <a16:creationId xmlns:a16="http://schemas.microsoft.com/office/drawing/2014/main" id="{94C21083-F22F-4642-A1D4-67E5D6FA94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02063" y="4365625"/>
            <a:ext cx="2159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fr-CH" altLang="de-DE" dirty="0">
                <a:latin typeface="Arial" panose="020B0604020202020204" pitchFamily="34" charset="0"/>
              </a:rPr>
              <a:t>Poulie</a:t>
            </a:r>
          </a:p>
        </p:txBody>
      </p:sp>
      <p:sp>
        <p:nvSpPr>
          <p:cNvPr id="44042" name="Text Box 28">
            <a:extLst>
              <a:ext uri="{FF2B5EF4-FFF2-40B4-BE49-F238E27FC236}">
                <a16:creationId xmlns:a16="http://schemas.microsoft.com/office/drawing/2014/main" id="{1A46A311-F3CF-0B44-A56A-01BE2D400A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45798" y="3942705"/>
            <a:ext cx="279241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fr-CH" altLang="de-DE" dirty="0">
                <a:latin typeface="Arial" panose="020B0604020202020204" pitchFamily="34" charset="0"/>
              </a:rPr>
              <a:t>Crochet d’abattage</a:t>
            </a:r>
          </a:p>
        </p:txBody>
      </p:sp>
      <p:sp>
        <p:nvSpPr>
          <p:cNvPr id="44043" name="Text Box 29">
            <a:extLst>
              <a:ext uri="{FF2B5EF4-FFF2-40B4-BE49-F238E27FC236}">
                <a16:creationId xmlns:a16="http://schemas.microsoft.com/office/drawing/2014/main" id="{2E692B8B-EFD7-6B4C-BCD6-2151191611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86362" y="5832744"/>
            <a:ext cx="2159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fr-CH" altLang="de-DE" dirty="0">
                <a:latin typeface="Arial" panose="020B0604020202020204" pitchFamily="34" charset="0"/>
              </a:rPr>
              <a:t>Pince à câble</a:t>
            </a:r>
          </a:p>
        </p:txBody>
      </p:sp>
      <p:sp>
        <p:nvSpPr>
          <p:cNvPr id="44044" name="Text Box 30">
            <a:extLst>
              <a:ext uri="{FF2B5EF4-FFF2-40B4-BE49-F238E27FC236}">
                <a16:creationId xmlns:a16="http://schemas.microsoft.com/office/drawing/2014/main" id="{36BC96AA-CBA1-F24D-AC63-6E750BA7F1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72362" y="6045200"/>
            <a:ext cx="2159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fr-CH" altLang="de-DE" dirty="0">
                <a:latin typeface="Arial" panose="020B0604020202020204" pitchFamily="34" charset="0"/>
              </a:rPr>
              <a:t>Crochet ancre</a:t>
            </a:r>
          </a:p>
        </p:txBody>
      </p:sp>
      <p:sp>
        <p:nvSpPr>
          <p:cNvPr id="44045" name="Text Box 31">
            <a:extLst>
              <a:ext uri="{FF2B5EF4-FFF2-40B4-BE49-F238E27FC236}">
                <a16:creationId xmlns:a16="http://schemas.microsoft.com/office/drawing/2014/main" id="{41EFFD6A-1F4A-BA45-B756-8B4DA7D5AF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46750" y="2684463"/>
            <a:ext cx="14382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fr-CH" altLang="de-DE" dirty="0">
                <a:latin typeface="Arial" panose="020B0604020202020204" pitchFamily="34" charset="0"/>
              </a:rPr>
              <a:t>Câble</a:t>
            </a:r>
          </a:p>
        </p:txBody>
      </p:sp>
      <p:sp>
        <p:nvSpPr>
          <p:cNvPr id="44046" name="Text Box 32">
            <a:extLst>
              <a:ext uri="{FF2B5EF4-FFF2-40B4-BE49-F238E27FC236}">
                <a16:creationId xmlns:a16="http://schemas.microsoft.com/office/drawing/2014/main" id="{94610A45-662E-2A4E-972F-1ED1AD826E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40563" y="1052513"/>
            <a:ext cx="27924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fr-CH" altLang="de-DE" dirty="0">
                <a:latin typeface="Arial" panose="020B0604020202020204" pitchFamily="34" charset="0"/>
              </a:rPr>
              <a:t>Câble de rallonge</a:t>
            </a:r>
          </a:p>
        </p:txBody>
      </p:sp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18" descr="http://www.stihl.de/upload/assetmanager/modell_imagefilename/scaled/zoom/W-SAPPIE-S001_p.jpg">
            <a:extLst>
              <a:ext uri="{FF2B5EF4-FFF2-40B4-BE49-F238E27FC236}">
                <a16:creationId xmlns:a16="http://schemas.microsoft.com/office/drawing/2014/main" id="{749597BF-9F04-4D4C-BEAB-749575CB89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605511">
            <a:off x="146050" y="433388"/>
            <a:ext cx="3059113" cy="306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3" name="Picture 5" descr="310775_12digi_y05_v00">
            <a:extLst>
              <a:ext uri="{FF2B5EF4-FFF2-40B4-BE49-F238E27FC236}">
                <a16:creationId xmlns:a16="http://schemas.microsoft.com/office/drawing/2014/main" id="{A6171020-36E8-1D42-9315-FDD3D84B1B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8FEFE"/>
              </a:clrFrom>
              <a:clrTo>
                <a:srgbClr val="F8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9188" y="1052513"/>
            <a:ext cx="2894012" cy="382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4" name="Picture 6" descr="310776_12digi_y05_v01_frei">
            <a:extLst>
              <a:ext uri="{FF2B5EF4-FFF2-40B4-BE49-F238E27FC236}">
                <a16:creationId xmlns:a16="http://schemas.microsoft.com/office/drawing/2014/main" id="{B89A13F6-2F8D-8747-8339-4CD4359978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4095750"/>
            <a:ext cx="2806700" cy="192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5" name="Text Box 7">
            <a:extLst>
              <a:ext uri="{FF2B5EF4-FFF2-40B4-BE49-F238E27FC236}">
                <a16:creationId xmlns:a16="http://schemas.microsoft.com/office/drawing/2014/main" id="{8DC3EF2B-9B80-9C4E-B150-FC75398F72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2389188" cy="741363"/>
          </a:xfrm>
          <a:prstGeom prst="rect">
            <a:avLst/>
          </a:prstGeom>
          <a:solidFill>
            <a:srgbClr val="CC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fr-FR" altLang="de-DE" sz="2600" dirty="0">
                <a:solidFill>
                  <a:srgbClr val="FF0000"/>
                </a:solidFill>
                <a:latin typeface="Cooper Black" panose="0208090404030B020404" pitchFamily="18" charset="77"/>
              </a:rPr>
              <a:t>5  </a:t>
            </a:r>
            <a:r>
              <a:rPr lang="fr-FR" altLang="de-DE" sz="1600" b="1" dirty="0">
                <a:latin typeface="Arial" panose="020B0604020202020204" pitchFamily="34" charset="0"/>
              </a:rPr>
              <a:t>Outils adaptés et corrects</a:t>
            </a:r>
            <a:endParaRPr lang="fr-FR" altLang="de-DE" dirty="0"/>
          </a:p>
        </p:txBody>
      </p:sp>
      <p:sp>
        <p:nvSpPr>
          <p:cNvPr id="46086" name="Text Box 17">
            <a:extLst>
              <a:ext uri="{FF2B5EF4-FFF2-40B4-BE49-F238E27FC236}">
                <a16:creationId xmlns:a16="http://schemas.microsoft.com/office/drawing/2014/main" id="{3A03D89E-58EB-D140-9002-3C70E4444B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3413" y="2120900"/>
            <a:ext cx="2159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fr-CH" altLang="de-DE" dirty="0" err="1">
                <a:latin typeface="Arial" panose="020B0604020202020204" pitchFamily="34" charset="0"/>
              </a:rPr>
              <a:t>Sapie</a:t>
            </a:r>
            <a:endParaRPr lang="fr-CH" altLang="de-DE" dirty="0">
              <a:latin typeface="Arial" panose="020B0604020202020204" pitchFamily="34" charset="0"/>
            </a:endParaRPr>
          </a:p>
        </p:txBody>
      </p:sp>
      <p:sp>
        <p:nvSpPr>
          <p:cNvPr id="46087" name="Text Box 18">
            <a:extLst>
              <a:ext uri="{FF2B5EF4-FFF2-40B4-BE49-F238E27FC236}">
                <a16:creationId xmlns:a16="http://schemas.microsoft.com/office/drawing/2014/main" id="{B910BB3F-0E46-4641-BB74-5E85828C8D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313" y="4051300"/>
            <a:ext cx="297021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fr-CH" altLang="de-DE" dirty="0">
                <a:latin typeface="Arial" panose="020B0604020202020204" pitchFamily="34" charset="0"/>
              </a:rPr>
              <a:t>Sangle adaptée</a:t>
            </a:r>
            <a:endParaRPr lang="de-CH" altLang="de-DE" dirty="0">
              <a:latin typeface="Arial" panose="020B0604020202020204" pitchFamily="34" charset="0"/>
            </a:endParaRPr>
          </a:p>
        </p:txBody>
      </p:sp>
      <p:sp>
        <p:nvSpPr>
          <p:cNvPr id="46088" name="Text Box 19">
            <a:extLst>
              <a:ext uri="{FF2B5EF4-FFF2-40B4-BE49-F238E27FC236}">
                <a16:creationId xmlns:a16="http://schemas.microsoft.com/office/drawing/2014/main" id="{D74A1CEF-D748-054D-B8EC-E964FD3BE3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314" y="6310313"/>
            <a:ext cx="336391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fr-CH" altLang="de-DE" dirty="0">
                <a:latin typeface="Arial" panose="020B0604020202020204" pitchFamily="34" charset="0"/>
              </a:rPr>
              <a:t>Poulie de déviation</a:t>
            </a:r>
          </a:p>
        </p:txBody>
      </p:sp>
      <p:sp>
        <p:nvSpPr>
          <p:cNvPr id="46089" name="Text Box 20">
            <a:extLst>
              <a:ext uri="{FF2B5EF4-FFF2-40B4-BE49-F238E27FC236}">
                <a16:creationId xmlns:a16="http://schemas.microsoft.com/office/drawing/2014/main" id="{DAF7E2E7-E53A-F149-BDA7-BF955568A8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9188" y="4829175"/>
            <a:ext cx="302200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fr-CH" altLang="de-DE" dirty="0">
                <a:latin typeface="Arial" panose="020B0604020202020204" pitchFamily="34" charset="0"/>
              </a:rPr>
              <a:t>Treuil de débardage</a:t>
            </a:r>
          </a:p>
        </p:txBody>
      </p:sp>
      <p:sp>
        <p:nvSpPr>
          <p:cNvPr id="46090" name="Text Box 21">
            <a:extLst>
              <a:ext uri="{FF2B5EF4-FFF2-40B4-BE49-F238E27FC236}">
                <a16:creationId xmlns:a16="http://schemas.microsoft.com/office/drawing/2014/main" id="{835FED14-A463-E147-B31B-8FB64DD0DB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37114" y="2545234"/>
            <a:ext cx="365685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fr-CH" altLang="de-DE" dirty="0">
                <a:latin typeface="Arial" panose="020B0604020202020204" pitchFamily="34" charset="0"/>
              </a:rPr>
              <a:t>Chaîne ou câble </a:t>
            </a:r>
            <a:r>
              <a:rPr lang="fr-CH" altLang="de-DE" dirty="0" err="1">
                <a:latin typeface="Arial" panose="020B0604020202020204" pitchFamily="34" charset="0"/>
              </a:rPr>
              <a:t>choker</a:t>
            </a:r>
            <a:endParaRPr lang="fr-CH" altLang="de-DE" dirty="0">
              <a:latin typeface="Arial" panose="020B0604020202020204" pitchFamily="34" charset="0"/>
            </a:endParaRPr>
          </a:p>
        </p:txBody>
      </p:sp>
      <p:sp>
        <p:nvSpPr>
          <p:cNvPr id="46091" name="Text Box 22">
            <a:extLst>
              <a:ext uri="{FF2B5EF4-FFF2-40B4-BE49-F238E27FC236}">
                <a16:creationId xmlns:a16="http://schemas.microsoft.com/office/drawing/2014/main" id="{9725E8AE-4056-4643-9C79-E0E38B78DB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81192" y="6083945"/>
            <a:ext cx="322480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fr-CH" altLang="de-DE" dirty="0">
                <a:latin typeface="Arial" panose="020B0604020202020204" pitchFamily="34" charset="0"/>
              </a:rPr>
              <a:t>Pince de débardage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76776EA-2583-C74A-81BD-BE877119F4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96816" y="88900"/>
            <a:ext cx="6480597" cy="603250"/>
          </a:xfrm>
        </p:spPr>
        <p:txBody>
          <a:bodyPr/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CH" dirty="0"/>
              <a:t>Outils pour le débardage</a:t>
            </a:r>
          </a:p>
        </p:txBody>
      </p:sp>
      <p:pic>
        <p:nvPicPr>
          <p:cNvPr id="46093" name="Picture 19">
            <a:extLst>
              <a:ext uri="{FF2B5EF4-FFF2-40B4-BE49-F238E27FC236}">
                <a16:creationId xmlns:a16="http://schemas.microsoft.com/office/drawing/2014/main" id="{9F136BD2-646E-414D-9473-A336C70D71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4863" y="1127125"/>
            <a:ext cx="2854325" cy="161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6094" name="Grafik 3">
            <a:extLst>
              <a:ext uri="{FF2B5EF4-FFF2-40B4-BE49-F238E27FC236}">
                <a16:creationId xmlns:a16="http://schemas.microsoft.com/office/drawing/2014/main" id="{59CA020E-64BF-F949-BCA0-6BF34C5DB51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13" y="4508500"/>
            <a:ext cx="3311525" cy="175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3">
            <a:extLst>
              <a:ext uri="{FF2B5EF4-FFF2-40B4-BE49-F238E27FC236}">
                <a16:creationId xmlns:a16="http://schemas.microsoft.com/office/drawing/2014/main" id="{0256438D-0261-084C-8FAE-47B807AF87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8450" y="1268413"/>
            <a:ext cx="6985000" cy="58169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55600" indent="-355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fr-CH" altLang="de-DE" sz="1000" dirty="0"/>
          </a:p>
          <a:p>
            <a:pPr>
              <a:spcBef>
                <a:spcPct val="50000"/>
              </a:spcBef>
              <a:buFontTx/>
              <a:buChar char="•"/>
            </a:pPr>
            <a:r>
              <a:rPr lang="fr-CH" altLang="de-DE" sz="3200" dirty="0">
                <a:latin typeface="Arial" panose="020B0604020202020204" pitchFamily="34" charset="0"/>
              </a:rPr>
              <a:t>Dangers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fr-CH" altLang="de-DE" sz="3200" dirty="0">
                <a:latin typeface="Arial" panose="020B0604020202020204" pitchFamily="34" charset="0"/>
              </a:rPr>
              <a:t>Buts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fr-CH" altLang="de-DE" sz="3200" dirty="0">
                <a:latin typeface="Arial" panose="020B0604020202020204" pitchFamily="34" charset="0"/>
              </a:rPr>
              <a:t>Principes de base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fr-CH" altLang="de-DE" sz="3200" dirty="0">
                <a:latin typeface="Arial" panose="020B0604020202020204" pitchFamily="34" charset="0"/>
              </a:rPr>
              <a:t>Aspects clés de la prévention des accidents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fr-CH" altLang="de-DE" sz="3200" dirty="0">
                <a:latin typeface="Arial" panose="020B0604020202020204" pitchFamily="34" charset="0"/>
              </a:rPr>
              <a:t>Questions / Discussion</a:t>
            </a:r>
          </a:p>
          <a:p>
            <a:pPr algn="ctr">
              <a:spcBef>
                <a:spcPct val="50000"/>
              </a:spcBef>
            </a:pPr>
            <a:endParaRPr lang="fr-CH" altLang="de-DE" sz="3200" dirty="0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endParaRPr lang="fr-CH" altLang="de-DE" sz="2800" i="1" dirty="0"/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474A7CD7-CE7C-B34B-A096-28E69B08AE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588" y="88900"/>
            <a:ext cx="9648825" cy="603250"/>
          </a:xfr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CH" dirty="0"/>
              <a:t>Contenu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82" name="Rectangle 6">
            <a:extLst>
              <a:ext uri="{FF2B5EF4-FFF2-40B4-BE49-F238E27FC236}">
                <a16:creationId xmlns:a16="http://schemas.microsoft.com/office/drawing/2014/main" id="{8CA57B3D-D403-954B-AAC2-6899484C7C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8588" y="1196975"/>
            <a:ext cx="5832524" cy="57246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266700" indent="-266700">
              <a:buFontTx/>
              <a:buChar char="•"/>
              <a:tabLst>
                <a:tab pos="266700" algn="l"/>
              </a:tabLst>
              <a:defRPr/>
            </a:pPr>
            <a:r>
              <a:rPr lang="fr-CH" sz="26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Lors de travaux avec la tronçonneuse et de travaux de récolte du bois, beaucoup d’accidents sont causés par un comportement inadapté</a:t>
            </a:r>
          </a:p>
          <a:p>
            <a:pPr marL="266700" indent="-266700">
              <a:buFontTx/>
              <a:buChar char="•"/>
              <a:tabLst>
                <a:tab pos="266700" algn="l"/>
              </a:tabLst>
              <a:defRPr/>
            </a:pPr>
            <a:endParaRPr lang="fr-CH" sz="2600" dirty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marL="266700" indent="-266700">
              <a:buFontTx/>
              <a:buChar char="•"/>
              <a:tabLst>
                <a:tab pos="266700" algn="l"/>
              </a:tabLst>
              <a:defRPr/>
            </a:pPr>
            <a:r>
              <a:rPr lang="fr-CH" sz="26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La plupart des victimes lors des travaux de récolte du bois sont des personnes sans formation forestière de base</a:t>
            </a:r>
            <a:br>
              <a:rPr lang="fr-CH" sz="26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</a:br>
            <a:br>
              <a:rPr lang="fr-CH" sz="26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</a:br>
            <a:r>
              <a:rPr lang="fr-CH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2007-2016: sur 85 morts, 43 sont des privés ou des personnes assurés contre les accidents non professionnels</a:t>
            </a:r>
            <a:br>
              <a:rPr lang="fr-CH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</a:br>
            <a:endParaRPr lang="fr-CH" sz="2000" dirty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pic>
        <p:nvPicPr>
          <p:cNvPr id="10243" name="Picture 6" descr="Nothelferkurs 2006 011">
            <a:extLst>
              <a:ext uri="{FF2B5EF4-FFF2-40B4-BE49-F238E27FC236}">
                <a16:creationId xmlns:a16="http://schemas.microsoft.com/office/drawing/2014/main" id="{ED4C69D8-0A7B-8C4C-9A80-12EAEB5C35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6413" y="908050"/>
            <a:ext cx="2633662" cy="271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5" descr="008_5">
            <a:extLst>
              <a:ext uri="{FF2B5EF4-FFF2-40B4-BE49-F238E27FC236}">
                <a16:creationId xmlns:a16="http://schemas.microsoft.com/office/drawing/2014/main" id="{24157A1B-E051-4445-AE5E-E4EC5E849B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1112" y="3835400"/>
            <a:ext cx="3827737" cy="255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B7DFAB65-D7B0-BE4B-8E17-01FB37D1A6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588" y="88900"/>
            <a:ext cx="9648825" cy="603250"/>
          </a:xfr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CH" dirty="0"/>
              <a:t>Dangers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4">
            <a:extLst>
              <a:ext uri="{FF2B5EF4-FFF2-40B4-BE49-F238E27FC236}">
                <a16:creationId xmlns:a16="http://schemas.microsoft.com/office/drawing/2014/main" id="{85FC0490-D1E0-0840-9880-E33E4C72A8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" y="1700213"/>
            <a:ext cx="6119813" cy="4247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55600" indent="-355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fr-CH" altLang="de-DE" sz="3000" dirty="0">
                <a:latin typeface="Arial" panose="020B0604020202020204" pitchFamily="34" charset="0"/>
              </a:rPr>
              <a:t>Sécurité des travaux de tronçonnage et de récolte du bois dans les forêts privées</a:t>
            </a:r>
            <a:br>
              <a:rPr lang="fr-CH" altLang="de-DE" sz="3000" dirty="0">
                <a:latin typeface="Arial" panose="020B0604020202020204" pitchFamily="34" charset="0"/>
              </a:rPr>
            </a:br>
            <a:br>
              <a:rPr lang="fr-CH" altLang="de-DE" sz="3000" dirty="0">
                <a:latin typeface="Arial" panose="020B0604020202020204" pitchFamily="34" charset="0"/>
              </a:rPr>
            </a:br>
            <a:r>
              <a:rPr lang="fr-CH" altLang="de-DE" sz="3000" dirty="0">
                <a:latin typeface="Arial" panose="020B0604020202020204" pitchFamily="34" charset="0"/>
              </a:rPr>
              <a:t>=</a:t>
            </a:r>
            <a:br>
              <a:rPr lang="fr-CH" altLang="de-DE" sz="3000" dirty="0">
                <a:latin typeface="Arial" panose="020B0604020202020204" pitchFamily="34" charset="0"/>
              </a:rPr>
            </a:br>
            <a:br>
              <a:rPr lang="fr-CH" altLang="de-DE" sz="3000" dirty="0">
                <a:latin typeface="Arial" panose="020B0604020202020204" pitchFamily="34" charset="0"/>
              </a:rPr>
            </a:br>
            <a:r>
              <a:rPr lang="fr-CH" altLang="de-DE" sz="3000" dirty="0">
                <a:latin typeface="Arial" panose="020B0604020202020204" pitchFamily="34" charset="0"/>
              </a:rPr>
              <a:t>Travailler efficacement</a:t>
            </a:r>
            <a:br>
              <a:rPr lang="fr-CH" altLang="de-DE" sz="3000" dirty="0">
                <a:latin typeface="Arial" panose="020B0604020202020204" pitchFamily="34" charset="0"/>
              </a:rPr>
            </a:br>
            <a:r>
              <a:rPr lang="fr-CH" altLang="de-DE" sz="3000" dirty="0">
                <a:latin typeface="Arial" panose="020B0604020202020204" pitchFamily="34" charset="0"/>
              </a:rPr>
              <a:t>Prévenir les accidents</a:t>
            </a:r>
            <a:br>
              <a:rPr lang="fr-CH" altLang="de-DE" sz="3000" dirty="0">
                <a:latin typeface="Arial" panose="020B0604020202020204" pitchFamily="34" charset="0"/>
              </a:rPr>
            </a:br>
            <a:r>
              <a:rPr lang="fr-CH" altLang="de-DE" sz="3000" dirty="0">
                <a:latin typeface="Arial" panose="020B0604020202020204" pitchFamily="34" charset="0"/>
              </a:rPr>
              <a:t>Réduire les coûts</a:t>
            </a:r>
          </a:p>
        </p:txBody>
      </p:sp>
      <p:pic>
        <p:nvPicPr>
          <p:cNvPr id="12291" name="Picture 11">
            <a:extLst>
              <a:ext uri="{FF2B5EF4-FFF2-40B4-BE49-F238E27FC236}">
                <a16:creationId xmlns:a16="http://schemas.microsoft.com/office/drawing/2014/main" id="{D411D8DA-E5AB-974F-8F67-6412074C7F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4113" y="1125538"/>
            <a:ext cx="3035300" cy="5256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2498DF2-D45C-644A-AE2B-BB25DEBA1C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588" y="88900"/>
            <a:ext cx="9648825" cy="603250"/>
          </a:xfr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CH" dirty="0"/>
              <a:t>But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ECFA93-67E2-3F48-9A44-F92E66E621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588" y="88900"/>
            <a:ext cx="9648825" cy="603250"/>
          </a:xfr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CH" dirty="0"/>
              <a:t>Principes de base</a:t>
            </a:r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6B6762DB-DB48-784B-B4AC-5B4C112CF5D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44488" y="1125538"/>
            <a:ext cx="5113337" cy="5111750"/>
          </a:xfrm>
        </p:spPr>
        <p:txBody>
          <a:bodyPr/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fr-CH" altLang="de-DE" sz="3200" dirty="0"/>
              <a:t>Celui qui possède une forêt privée…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fr-CH" altLang="de-DE" sz="32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fr-CH" altLang="de-DE" sz="1600" dirty="0"/>
          </a:p>
          <a:p>
            <a:pPr eaLnBrk="1" hangingPunct="1">
              <a:spcBef>
                <a:spcPct val="0"/>
              </a:spcBef>
            </a:pPr>
            <a:r>
              <a:rPr lang="fr-CH" altLang="de-DE" dirty="0"/>
              <a:t>...peut demander un conseil professionnel au forestier de triage responsable...</a:t>
            </a:r>
          </a:p>
          <a:p>
            <a:pPr marL="0" indent="0" eaLnBrk="1" hangingPunct="1">
              <a:spcBef>
                <a:spcPct val="0"/>
              </a:spcBef>
              <a:buNone/>
            </a:pPr>
            <a:endParaRPr lang="fr-CH" altLang="de-DE" dirty="0"/>
          </a:p>
          <a:p>
            <a:pPr eaLnBrk="1" hangingPunct="1">
              <a:spcBef>
                <a:spcPct val="0"/>
              </a:spcBef>
            </a:pPr>
            <a:endParaRPr lang="fr-CH" altLang="de-DE" dirty="0"/>
          </a:p>
          <a:p>
            <a:pPr eaLnBrk="1" hangingPunct="1">
              <a:spcBef>
                <a:spcPct val="0"/>
              </a:spcBef>
            </a:pPr>
            <a:endParaRPr lang="fr-CH" altLang="de-DE" dirty="0"/>
          </a:p>
          <a:p>
            <a:pPr eaLnBrk="1" hangingPunct="1">
              <a:spcBef>
                <a:spcPct val="0"/>
              </a:spcBef>
            </a:pPr>
            <a:r>
              <a:rPr lang="fr-CH" altLang="de-DE" dirty="0"/>
              <a:t>...peut remettre le travail à un professionnel (entreprise ou équipe forestière)</a:t>
            </a:r>
          </a:p>
          <a:p>
            <a:pPr eaLnBrk="1" hangingPunct="1">
              <a:spcBef>
                <a:spcPct val="0"/>
              </a:spcBef>
            </a:pPr>
            <a:endParaRPr lang="fr-CH" altLang="de-DE" dirty="0"/>
          </a:p>
        </p:txBody>
      </p:sp>
      <p:pic>
        <p:nvPicPr>
          <p:cNvPr id="14340" name="Picture 1430">
            <a:extLst>
              <a:ext uri="{FF2B5EF4-FFF2-40B4-BE49-F238E27FC236}">
                <a16:creationId xmlns:a16="http://schemas.microsoft.com/office/drawing/2014/main" id="{3EAC8BCF-265B-1D43-9809-05DD9E41D0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6963" y="1463675"/>
            <a:ext cx="3055937" cy="443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6D96D67-5FE2-304C-BBB7-E3EF7D10D2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588" y="88900"/>
            <a:ext cx="9648825" cy="603250"/>
          </a:xfr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CH" dirty="0"/>
              <a:t>Principes de base</a:t>
            </a:r>
            <a:endParaRPr lang="de-CH" dirty="0"/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2F6725F9-CBCF-DC46-AD85-692B0092A07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44488" y="1125538"/>
            <a:ext cx="5040560" cy="5111750"/>
          </a:xfrm>
        </p:spPr>
        <p:txBody>
          <a:bodyPr/>
          <a:lstStyle/>
          <a:p>
            <a:pPr indent="-273050" eaLnBrk="1" hangingPunct="1">
              <a:spcBef>
                <a:spcPct val="0"/>
              </a:spcBef>
              <a:buFontTx/>
              <a:buNone/>
            </a:pPr>
            <a:r>
              <a:rPr lang="fr-FR" altLang="de-DE" sz="3200" dirty="0"/>
              <a:t>…Celui qui veut travailler correctement et en toute sécurité dans la forêt</a:t>
            </a:r>
          </a:p>
          <a:p>
            <a:pPr indent="-273050" eaLnBrk="1" hangingPunct="1">
              <a:spcBef>
                <a:spcPct val="0"/>
              </a:spcBef>
              <a:buFontTx/>
              <a:buNone/>
            </a:pPr>
            <a:endParaRPr lang="de-CH" altLang="de-DE" sz="2000" dirty="0"/>
          </a:p>
          <a:p>
            <a:pPr indent="-273050" eaLnBrk="1" hangingPunct="1">
              <a:spcBef>
                <a:spcPct val="0"/>
              </a:spcBef>
            </a:pPr>
            <a:r>
              <a:rPr lang="de-CH" altLang="de-DE" dirty="0"/>
              <a:t>…</a:t>
            </a:r>
            <a:r>
              <a:rPr lang="fr-FR" altLang="de-DE" dirty="0"/>
              <a:t>doit se former, s'équiper et se comporter comme un professionnel</a:t>
            </a:r>
            <a:r>
              <a:rPr lang="de-CH" altLang="de-DE" dirty="0"/>
              <a:t>.</a:t>
            </a:r>
          </a:p>
          <a:p>
            <a:pPr indent="-273050" eaLnBrk="1" hangingPunct="1">
              <a:spcBef>
                <a:spcPct val="0"/>
              </a:spcBef>
            </a:pPr>
            <a:endParaRPr lang="de-CH" altLang="de-DE" dirty="0">
              <a:solidFill>
                <a:srgbClr val="00FF00"/>
              </a:solidFill>
            </a:endParaRPr>
          </a:p>
          <a:p>
            <a:pPr indent="-273050" eaLnBrk="1" hangingPunct="1">
              <a:spcBef>
                <a:spcPct val="0"/>
              </a:spcBef>
            </a:pPr>
            <a:r>
              <a:rPr lang="de-CH" altLang="de-DE" dirty="0"/>
              <a:t>…</a:t>
            </a:r>
            <a:r>
              <a:rPr lang="fr-FR" altLang="de-DE" dirty="0"/>
              <a:t>...ne peut effectuer que les travaux pour lesquels il est qualifié</a:t>
            </a:r>
            <a:r>
              <a:rPr lang="de-CH" altLang="de-DE" dirty="0"/>
              <a:t>.</a:t>
            </a:r>
          </a:p>
          <a:p>
            <a:pPr indent="-273050" eaLnBrk="1" hangingPunct="1">
              <a:spcBef>
                <a:spcPct val="0"/>
              </a:spcBef>
            </a:pPr>
            <a:endParaRPr lang="de-CH" altLang="de-DE" dirty="0"/>
          </a:p>
          <a:p>
            <a:pPr indent="-273050" eaLnBrk="1" hangingPunct="1">
              <a:spcBef>
                <a:spcPct val="0"/>
              </a:spcBef>
            </a:pPr>
            <a:r>
              <a:rPr lang="de-CH" altLang="de-DE" dirty="0"/>
              <a:t>...</a:t>
            </a:r>
            <a:r>
              <a:rPr lang="fr-FR" altLang="de-DE" dirty="0"/>
              <a:t> doit connaître et respecter les règles de sécurité.</a:t>
            </a:r>
            <a:endParaRPr lang="de-CH" altLang="de-DE" dirty="0">
              <a:solidFill>
                <a:srgbClr val="00FF00"/>
              </a:solidFill>
            </a:endParaRPr>
          </a:p>
        </p:txBody>
      </p:sp>
      <p:pic>
        <p:nvPicPr>
          <p:cNvPr id="16388" name="Picture 2349">
            <a:extLst>
              <a:ext uri="{FF2B5EF4-FFF2-40B4-BE49-F238E27FC236}">
                <a16:creationId xmlns:a16="http://schemas.microsoft.com/office/drawing/2014/main" id="{FA36E7C3-5B56-7B42-9643-1FE82FD2C8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5048" y="1736725"/>
            <a:ext cx="4824413" cy="338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11">
            <a:extLst>
              <a:ext uri="{FF2B5EF4-FFF2-40B4-BE49-F238E27FC236}">
                <a16:creationId xmlns:a16="http://schemas.microsoft.com/office/drawing/2014/main" id="{7D865038-A55E-F646-9C75-71389D5F2C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8088" y="1341438"/>
            <a:ext cx="26654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endParaRPr lang="de-CH" altLang="de-DE"/>
          </a:p>
        </p:txBody>
      </p:sp>
      <p:sp>
        <p:nvSpPr>
          <p:cNvPr id="18435" name="Text Box 17">
            <a:extLst>
              <a:ext uri="{FF2B5EF4-FFF2-40B4-BE49-F238E27FC236}">
                <a16:creationId xmlns:a16="http://schemas.microsoft.com/office/drawing/2014/main" id="{D39F07CF-546A-C04E-BE31-89991CE9D4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7600" y="948533"/>
            <a:ext cx="3023592" cy="850105"/>
          </a:xfrm>
          <a:prstGeom prst="rect">
            <a:avLst/>
          </a:prstGeom>
          <a:solidFill>
            <a:srgbClr val="99CC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fr-FR" altLang="de-DE" sz="2600" dirty="0">
                <a:solidFill>
                  <a:srgbClr val="FF0000"/>
                </a:solidFill>
                <a:latin typeface="Cooper Black" panose="0208090404030B020404" pitchFamily="18" charset="77"/>
              </a:rPr>
              <a:t>1 </a:t>
            </a:r>
            <a:r>
              <a:rPr lang="fr-FR" altLang="de-DE" sz="1800" b="1" dirty="0">
                <a:latin typeface="Arial" panose="020B0604020202020204" pitchFamily="34" charset="0"/>
              </a:rPr>
              <a:t>Formation de base et continue</a:t>
            </a:r>
            <a:endParaRPr lang="fr-FR" altLang="de-DE" sz="1800" dirty="0"/>
          </a:p>
        </p:txBody>
      </p:sp>
      <p:sp>
        <p:nvSpPr>
          <p:cNvPr id="18436" name="Text Box 18">
            <a:extLst>
              <a:ext uri="{FF2B5EF4-FFF2-40B4-BE49-F238E27FC236}">
                <a16:creationId xmlns:a16="http://schemas.microsoft.com/office/drawing/2014/main" id="{8F408328-7CA5-FD48-BDE3-51DFC93527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7600" y="2064545"/>
            <a:ext cx="3023592" cy="1028700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fr-FR" altLang="de-DE" sz="2600" dirty="0">
                <a:solidFill>
                  <a:srgbClr val="FF0000"/>
                </a:solidFill>
                <a:latin typeface="Cooper Black" panose="0208090404030B020404" pitchFamily="18" charset="77"/>
              </a:rPr>
              <a:t>2 </a:t>
            </a:r>
            <a:r>
              <a:rPr lang="fr-FR" altLang="de-DE" sz="1800" b="1" dirty="0">
                <a:latin typeface="Arial" panose="020B0604020202020204" pitchFamily="34" charset="0"/>
              </a:rPr>
              <a:t>Attribution du travail et organisation en cas d’urgence </a:t>
            </a:r>
            <a:endParaRPr lang="de-CH" altLang="de-DE" sz="1800" dirty="0"/>
          </a:p>
        </p:txBody>
      </p:sp>
      <p:sp>
        <p:nvSpPr>
          <p:cNvPr id="18437" name="Text Box 19">
            <a:extLst>
              <a:ext uri="{FF2B5EF4-FFF2-40B4-BE49-F238E27FC236}">
                <a16:creationId xmlns:a16="http://schemas.microsoft.com/office/drawing/2014/main" id="{00B936F1-71DC-294A-AEB8-A04689B440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7600" y="3355056"/>
            <a:ext cx="3023592" cy="773384"/>
          </a:xfrm>
          <a:prstGeom prst="rect">
            <a:avLst/>
          </a:prstGeom>
          <a:solidFill>
            <a:srgbClr val="FFCC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fr-FR" altLang="de-DE" sz="2600" dirty="0">
                <a:solidFill>
                  <a:srgbClr val="FF0000"/>
                </a:solidFill>
                <a:latin typeface="Cooper Black" panose="0208090404030B020404" pitchFamily="18" charset="77"/>
              </a:rPr>
              <a:t>3 </a:t>
            </a:r>
            <a:r>
              <a:rPr lang="fr-FR" altLang="de-DE" sz="1800" b="1" dirty="0">
                <a:latin typeface="Arial" panose="020B0604020202020204" pitchFamily="34" charset="0"/>
              </a:rPr>
              <a:t>Équipements de protection individuelle</a:t>
            </a:r>
            <a:endParaRPr lang="fr-FR" altLang="de-DE" sz="1800" dirty="0"/>
          </a:p>
        </p:txBody>
      </p:sp>
      <p:sp>
        <p:nvSpPr>
          <p:cNvPr id="18438" name="Text Box 20">
            <a:extLst>
              <a:ext uri="{FF2B5EF4-FFF2-40B4-BE49-F238E27FC236}">
                <a16:creationId xmlns:a16="http://schemas.microsoft.com/office/drawing/2014/main" id="{65218D5F-1250-C340-9186-FEDD9D0FC2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7600" y="4522563"/>
            <a:ext cx="3023592" cy="943199"/>
          </a:xfrm>
          <a:prstGeom prst="rect">
            <a:avLst/>
          </a:prstGeom>
          <a:solidFill>
            <a:srgbClr val="FFCC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fr-FR" altLang="de-DE" sz="2600" dirty="0">
                <a:solidFill>
                  <a:srgbClr val="FF0000"/>
                </a:solidFill>
                <a:latin typeface="Cooper Black" panose="0208090404030B020404" pitchFamily="18" charset="77"/>
              </a:rPr>
              <a:t>4 </a:t>
            </a:r>
            <a:r>
              <a:rPr lang="fr-FR" altLang="de-DE" sz="1800" b="1" dirty="0">
                <a:latin typeface="Arial" panose="020B0604020202020204" pitchFamily="34" charset="0"/>
              </a:rPr>
              <a:t>Machines et engins sûrs</a:t>
            </a:r>
            <a:endParaRPr lang="fr-FR" altLang="de-DE" sz="1800" dirty="0"/>
          </a:p>
        </p:txBody>
      </p:sp>
      <p:sp>
        <p:nvSpPr>
          <p:cNvPr id="18439" name="Text Box 21">
            <a:extLst>
              <a:ext uri="{FF2B5EF4-FFF2-40B4-BE49-F238E27FC236}">
                <a16:creationId xmlns:a16="http://schemas.microsoft.com/office/drawing/2014/main" id="{3CA1120A-D011-D94C-B4DB-9878413558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7600" y="5722145"/>
            <a:ext cx="3023592" cy="741362"/>
          </a:xfrm>
          <a:prstGeom prst="rect">
            <a:avLst/>
          </a:prstGeom>
          <a:solidFill>
            <a:srgbClr val="CC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fr-FR" altLang="de-DE" sz="2600" dirty="0">
                <a:solidFill>
                  <a:srgbClr val="FF0000"/>
                </a:solidFill>
                <a:latin typeface="Cooper Black" panose="0208090404030B020404" pitchFamily="18" charset="77"/>
              </a:rPr>
              <a:t>5 </a:t>
            </a:r>
            <a:r>
              <a:rPr lang="fr-FR" altLang="de-DE" sz="1800" b="1" dirty="0">
                <a:latin typeface="Arial" panose="020B0604020202020204" pitchFamily="34" charset="0"/>
              </a:rPr>
              <a:t>Outils adaptés et corrects</a:t>
            </a:r>
            <a:endParaRPr lang="fr-FR" altLang="de-DE" sz="1800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2EF09C7-1080-814A-87CE-A33EDDF554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588" y="88900"/>
            <a:ext cx="9648825" cy="603250"/>
          </a:xfr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CH" dirty="0"/>
              <a:t>Prévention des accidents</a:t>
            </a:r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E8D9095-AD5C-1C48-B770-3277EE22AA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588" y="88900"/>
            <a:ext cx="9648825" cy="603250"/>
          </a:xfrm>
        </p:spPr>
        <p:txBody>
          <a:bodyPr/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CH" dirty="0"/>
              <a:t>Formation minimale</a:t>
            </a:r>
          </a:p>
        </p:txBody>
      </p:sp>
      <p:sp>
        <p:nvSpPr>
          <p:cNvPr id="20483" name="Rectangle 4">
            <a:extLst>
              <a:ext uri="{FF2B5EF4-FFF2-40B4-BE49-F238E27FC236}">
                <a16:creationId xmlns:a16="http://schemas.microsoft.com/office/drawing/2014/main" id="{51B5B4DD-5CFD-6947-91AB-3A3D5EE8853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15925" y="1125538"/>
            <a:ext cx="9361488" cy="4891087"/>
          </a:xfrm>
        </p:spPr>
        <p:txBody>
          <a:bodyPr/>
          <a:lstStyle/>
          <a:p>
            <a:pPr marL="354013" indent="-354013" eaLnBrk="1" hangingPunct="1">
              <a:spcBef>
                <a:spcPct val="0"/>
              </a:spcBef>
              <a:defRPr/>
            </a:pPr>
            <a:r>
              <a:rPr lang="fr-FR" altLang="de-DE" sz="2300" dirty="0">
                <a:cs typeface="Arial" panose="020B0604020202020204" pitchFamily="34" charset="0"/>
              </a:rPr>
              <a:t>Celui qui veut effectuer des travaux à la tronçonneuse et des travaux de récolte du bois en toute sécurité, doit se former (formation de base et continue)</a:t>
            </a:r>
            <a:br>
              <a:rPr lang="de-CH" altLang="de-DE" sz="2300" dirty="0">
                <a:cs typeface="Arial" panose="020B0604020202020204" pitchFamily="34" charset="0"/>
              </a:rPr>
            </a:br>
            <a:endParaRPr lang="de-CH" altLang="de-DE" sz="2300" dirty="0">
              <a:solidFill>
                <a:srgbClr val="00FF00"/>
              </a:solidFill>
              <a:cs typeface="Arial" panose="020B0604020202020204" pitchFamily="34" charset="0"/>
            </a:endParaRPr>
          </a:p>
          <a:p>
            <a:pPr marL="754063" lvl="1" indent="-354013" eaLnBrk="1" hangingPunct="1">
              <a:spcBef>
                <a:spcPct val="0"/>
              </a:spcBef>
              <a:defRPr/>
            </a:pPr>
            <a:r>
              <a:rPr lang="fr-FR" altLang="de-DE" sz="2300" dirty="0">
                <a:cs typeface="Arial" panose="020B0604020202020204" pitchFamily="34" charset="0"/>
              </a:rPr>
              <a:t>Débiter du bois de chauffage : cours de 2 jours sur la manipulation des tronçonneuses.</a:t>
            </a:r>
            <a:endParaRPr lang="de-CH" altLang="de-DE" sz="2300" dirty="0">
              <a:cs typeface="Arial" panose="020B0604020202020204" pitchFamily="34" charset="0"/>
            </a:endParaRPr>
          </a:p>
          <a:p>
            <a:pPr marL="754063" lvl="1" indent="-354013" eaLnBrk="1" hangingPunct="1">
              <a:spcBef>
                <a:spcPct val="0"/>
              </a:spcBef>
              <a:defRPr/>
            </a:pPr>
            <a:r>
              <a:rPr lang="fr-FR" altLang="de-DE" sz="2300" dirty="0">
                <a:cs typeface="Arial" panose="020B0604020202020204" pitchFamily="34" charset="0"/>
              </a:rPr>
              <a:t>Récolte du bois : cours de base de 5 jours et cours avancé de 5 jours. Selon l'article 21a de la loi sur les forêts, 10 jours de cours sont obligatoires pour un travail rémunéré.</a:t>
            </a:r>
            <a:endParaRPr lang="de-CH" altLang="de-DE" sz="2300" dirty="0">
              <a:cs typeface="Arial" panose="020B0604020202020204" pitchFamily="34" charset="0"/>
            </a:endParaRPr>
          </a:p>
          <a:p>
            <a:pPr marL="0" indent="0" eaLnBrk="1" hangingPunct="1">
              <a:spcBef>
                <a:spcPct val="0"/>
              </a:spcBef>
              <a:buFontTx/>
              <a:buNone/>
              <a:defRPr/>
            </a:pPr>
            <a:endParaRPr lang="de-CH" altLang="de-DE" sz="2300" dirty="0">
              <a:cs typeface="Arial" panose="020B0604020202020204" pitchFamily="34" charset="0"/>
            </a:endParaRPr>
          </a:p>
          <a:p>
            <a:pPr marL="354013" indent="-354013" eaLnBrk="1" hangingPunct="1">
              <a:spcBef>
                <a:spcPct val="0"/>
              </a:spcBef>
              <a:defRPr/>
            </a:pPr>
            <a:r>
              <a:rPr lang="fr-FR" altLang="de-DE" sz="2300" dirty="0">
                <a:cs typeface="Arial" panose="020B0604020202020204" pitchFamily="34" charset="0"/>
              </a:rPr>
              <a:t>Le service forestier cantonal fournit des informations sur les cours proposés et sur les éventuelles contributions aux frais de cours.</a:t>
            </a:r>
          </a:p>
          <a:p>
            <a:pPr marL="354013" indent="-354013" eaLnBrk="1" hangingPunct="1">
              <a:spcBef>
                <a:spcPct val="0"/>
              </a:spcBef>
              <a:defRPr/>
            </a:pPr>
            <a:endParaRPr lang="de-CH" altLang="de-DE" sz="2300" dirty="0">
              <a:cs typeface="Arial" panose="020B0604020202020204" pitchFamily="34" charset="0"/>
            </a:endParaRPr>
          </a:p>
          <a:p>
            <a:pPr marL="354013" indent="-354013" eaLnBrk="1" hangingPunct="1">
              <a:spcBef>
                <a:spcPct val="0"/>
              </a:spcBef>
              <a:defRPr/>
            </a:pPr>
            <a:r>
              <a:rPr lang="fr-FR" altLang="de-DE" sz="2300" dirty="0">
                <a:cs typeface="Arial" panose="020B0604020202020204" pitchFamily="34" charset="0"/>
              </a:rPr>
              <a:t>Une offre complète de cours est également disponible à l'adresse internet suivante.</a:t>
            </a:r>
            <a:endParaRPr lang="de-CH" altLang="de-DE" dirty="0">
              <a:cs typeface="Arial" panose="020B0604020202020204" pitchFamily="34" charset="0"/>
            </a:endParaRPr>
          </a:p>
        </p:txBody>
      </p:sp>
      <p:pic>
        <p:nvPicPr>
          <p:cNvPr id="20484" name="Picture 16" descr="logo_holzerkurse_d_hell">
            <a:extLst>
              <a:ext uri="{FF2B5EF4-FFF2-40B4-BE49-F238E27FC236}">
                <a16:creationId xmlns:a16="http://schemas.microsoft.com/office/drawing/2014/main" id="{4ECEACC7-EE43-F34E-B2F1-37A5EA2D3F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6895" y="6199584"/>
            <a:ext cx="5760517" cy="658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5" name="Text Box 26">
            <a:extLst>
              <a:ext uri="{FF2B5EF4-FFF2-40B4-BE49-F238E27FC236}">
                <a16:creationId xmlns:a16="http://schemas.microsoft.com/office/drawing/2014/main" id="{0FDCB223-F024-5844-96D9-E0C3602CBE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2449513" cy="741363"/>
          </a:xfrm>
          <a:prstGeom prst="rect">
            <a:avLst/>
          </a:prstGeom>
          <a:solidFill>
            <a:srgbClr val="99CC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fr-FR" altLang="de-DE" sz="2600" dirty="0">
                <a:solidFill>
                  <a:srgbClr val="FF0000"/>
                </a:solidFill>
                <a:latin typeface="Cooper Black" panose="0208090404030B020404" pitchFamily="18" charset="77"/>
              </a:rPr>
              <a:t>1</a:t>
            </a:r>
            <a:r>
              <a:rPr lang="fr-FR" altLang="de-DE" sz="2400" dirty="0">
                <a:solidFill>
                  <a:srgbClr val="FF0000"/>
                </a:solidFill>
                <a:latin typeface="Cooper Black" panose="0208090404030B020404" pitchFamily="18" charset="77"/>
              </a:rPr>
              <a:t> </a:t>
            </a:r>
            <a:r>
              <a:rPr lang="fr-FR" altLang="de-DE" sz="1400" b="1" dirty="0">
                <a:latin typeface="Arial" panose="020B0604020202020204" pitchFamily="34" charset="0"/>
              </a:rPr>
              <a:t>Formation de base et continue</a:t>
            </a:r>
            <a:endParaRPr lang="fr-FR" altLang="de-DE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1_h jaune agriTOP">
  <a:themeElements>
    <a:clrScheme name="Ganymed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1_h jaune agriTOP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CH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CH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1_h jaune agriTO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h jaune agriTOP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h jaune agriTOP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h jaune agriTOP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h jaune agriTOP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h jaune agriTOP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h jaune agriTOP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www_holzerkurse_ch</Template>
  <TotalTime>0</TotalTime>
  <Words>1324</Words>
  <Application>Microsoft Macintosh PowerPoint</Application>
  <PresentationFormat>A4-Papier (210 x 297 mm)</PresentationFormat>
  <Paragraphs>211</Paragraphs>
  <Slides>22</Slides>
  <Notes>21</Notes>
  <HiddenSlides>1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22</vt:i4>
      </vt:variant>
    </vt:vector>
  </HeadingPairs>
  <TitlesOfParts>
    <vt:vector size="27" baseType="lpstr">
      <vt:lpstr>Arial</vt:lpstr>
      <vt:lpstr>Cooper Black</vt:lpstr>
      <vt:lpstr>Helvetica</vt:lpstr>
      <vt:lpstr>Times New Roman</vt:lpstr>
      <vt:lpstr>1_h jaune agriTOP</vt:lpstr>
      <vt:lpstr>PowerPoint-Präsentation</vt:lpstr>
      <vt:lpstr>PowerPoint-Präsentation</vt:lpstr>
      <vt:lpstr>Contenu</vt:lpstr>
      <vt:lpstr>Dangers</vt:lpstr>
      <vt:lpstr>But</vt:lpstr>
      <vt:lpstr>Principes de base</vt:lpstr>
      <vt:lpstr>Principes de base</vt:lpstr>
      <vt:lpstr>Prévention des accidents</vt:lpstr>
      <vt:lpstr>Formation minimale</vt:lpstr>
      <vt:lpstr>L'organisation apporte la sécurité </vt:lpstr>
      <vt:lpstr>Ne pas mettre en danger les tiers</vt:lpstr>
      <vt:lpstr>Ne jamais de travail seul</vt:lpstr>
      <vt:lpstr>Accidents</vt:lpstr>
      <vt:lpstr>Équipements de protection individuelle</vt:lpstr>
      <vt:lpstr>Tronçonneuse</vt:lpstr>
      <vt:lpstr>Tracteur avec treuil</vt:lpstr>
      <vt:lpstr>Fendeuse à bois</vt:lpstr>
      <vt:lpstr>Remorque forestière avec grue</vt:lpstr>
      <vt:lpstr>Scies circulaires à table mobile </vt:lpstr>
      <vt:lpstr>Outils pour  le bûcheronnage</vt:lpstr>
      <vt:lpstr>        Outils pour  le bûcheronnage</vt:lpstr>
      <vt:lpstr>Outils pour le débardage</vt:lpstr>
    </vt:vector>
  </TitlesOfParts>
  <Company>BUL/SPAA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www.holzerkurs.ch</dc:title>
  <dc:creator>Natanael Burgherr</dc:creator>
  <cp:lastModifiedBy>Nataša Plesničar</cp:lastModifiedBy>
  <cp:revision>220</cp:revision>
  <cp:lastPrinted>2018-10-26T08:25:16Z</cp:lastPrinted>
  <dcterms:created xsi:type="dcterms:W3CDTF">2002-11-11T09:07:13Z</dcterms:created>
  <dcterms:modified xsi:type="dcterms:W3CDTF">2021-03-05T14:21:27Z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FSC#COOSYSTEM@1.1:Container">
    <vt:lpwstr>COO.2002.100.7.3933036</vt:lpwstr>
  </property>
  <property fmtid="{D5CDD505-2E9C-101B-9397-08002B2CF9AE}" pid="3" name="FSC#ELAKGOV@1.1001:PersonalSubjGender">
    <vt:lpwstr/>
  </property>
  <property fmtid="{D5CDD505-2E9C-101B-9397-08002B2CF9AE}" pid="4" name="FSC#ELAKGOV@1.1001:PersonalSubjFirstName">
    <vt:lpwstr/>
  </property>
  <property fmtid="{D5CDD505-2E9C-101B-9397-08002B2CF9AE}" pid="5" name="FSC#ELAKGOV@1.1001:PersonalSubjSurName">
    <vt:lpwstr/>
  </property>
  <property fmtid="{D5CDD505-2E9C-101B-9397-08002B2CF9AE}" pid="6" name="FSC#ELAKGOV@1.1001:PersonalSubjSalutation">
    <vt:lpwstr/>
  </property>
  <property fmtid="{D5CDD505-2E9C-101B-9397-08002B2CF9AE}" pid="7" name="FSC#ELAKGOV@1.1001:PersonalSubjAddress">
    <vt:lpwstr/>
  </property>
</Properties>
</file>