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4"/>
  </p:notesMasterIdLst>
  <p:handoutMasterIdLst>
    <p:handoutMasterId r:id="rId25"/>
  </p:handoutMasterIdLst>
  <p:sldIdLst>
    <p:sldId id="429" r:id="rId2"/>
    <p:sldId id="264" r:id="rId3"/>
    <p:sldId id="428" r:id="rId4"/>
    <p:sldId id="359" r:id="rId5"/>
    <p:sldId id="422" r:id="rId6"/>
    <p:sldId id="417" r:id="rId7"/>
    <p:sldId id="391" r:id="rId8"/>
    <p:sldId id="416" r:id="rId9"/>
    <p:sldId id="380" r:id="rId10"/>
    <p:sldId id="431" r:id="rId11"/>
    <p:sldId id="369" r:id="rId12"/>
    <p:sldId id="419" r:id="rId13"/>
    <p:sldId id="372" r:id="rId14"/>
    <p:sldId id="403" r:id="rId15"/>
    <p:sldId id="433" r:id="rId16"/>
    <p:sldId id="411" r:id="rId17"/>
    <p:sldId id="409" r:id="rId18"/>
    <p:sldId id="404" r:id="rId19"/>
    <p:sldId id="410" r:id="rId20"/>
    <p:sldId id="423" r:id="rId21"/>
    <p:sldId id="392" r:id="rId22"/>
    <p:sldId id="424" r:id="rId23"/>
  </p:sldIdLst>
  <p:sldSz cx="9906000" cy="6858000" type="A4"/>
  <p:notesSz cx="6858000" cy="9872663"/>
  <p:defaultTextStyle>
    <a:defPPr>
      <a:defRPr lang="fr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8" autoAdjust="0"/>
    <p:restoredTop sz="82245" autoAdjust="0"/>
  </p:normalViewPr>
  <p:slideViewPr>
    <p:cSldViewPr>
      <p:cViewPr varScale="1">
        <p:scale>
          <a:sx n="104" d="100"/>
          <a:sy n="104" d="100"/>
        </p:scale>
        <p:origin x="2264" y="200"/>
      </p:cViewPr>
      <p:guideLst>
        <p:guide orient="horz" pos="2478"/>
        <p:guide pos="1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256" y="-102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AB372510-A396-C042-96E7-FD63FB5A9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026C4A9B-F13D-9E42-9F45-5A08A664F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16" tIns="44108" rIns="88216" bIns="441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40644" name="Rectangle 4">
            <a:extLst>
              <a:ext uri="{FF2B5EF4-FFF2-40B4-BE49-F238E27FC236}">
                <a16:creationId xmlns:a16="http://schemas.microsoft.com/office/drawing/2014/main" id="{02CF0909-04BA-7D43-A2E3-EEE6C8C8ED6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71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3451BDDB-E54A-0341-BE00-F9F3FE2100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3674EC7-897E-5C40-97F9-B8D5331B8BB7}" type="slidenum">
              <a:rPr lang="de-CH" altLang="de-DE"/>
              <a:pPr/>
              <a:t>‹Nr.›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AEBA12A-6E86-B548-B95A-F90B7B2692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29A66FD-52B3-7943-8727-3CBDD4026D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0C571D3-F8D5-3349-B10B-E72F960FFE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7238" y="741363"/>
            <a:ext cx="534511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E96B509D-B3A5-F14B-996F-AB093D0E81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87888"/>
            <a:ext cx="548640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410A12D-50CF-4B4B-97F5-E8C4C19ED7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FFE89558-3A3A-9347-A7F7-4EE801FCB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78950"/>
            <a:ext cx="29702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F62EF950-CE04-7E43-8AF7-9F9037606E3D}" type="slidenum">
              <a:rPr lang="fr-FR" altLang="de-DE"/>
              <a:pPr/>
              <a:t>‹Nr.›</a:t>
            </a:fld>
            <a:endParaRPr lang="fr-FR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3C734E1-EFF0-6B4D-A4C7-56290F33A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DE73C1-5E57-C140-ACB3-238AC191442D}" type="slidenum">
              <a:rPr lang="fr-FR" altLang="de-DE" sz="1300">
                <a:latin typeface="Arial" panose="020B0604020202020204" pitchFamily="34" charset="0"/>
              </a:rPr>
              <a:pPr/>
              <a:t>1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1A1EFB7-2A07-9A44-86A3-70261AB35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768350"/>
            <a:ext cx="5348288" cy="370205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1389ECA-9FD4-B84A-AD9F-C136ED512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91B0D75-A866-7748-BFBF-4BF14AA51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033845-7049-224E-A183-DA146B6236BD}" type="slidenum">
              <a:rPr lang="fr-FR" altLang="de-DE" sz="1300">
                <a:latin typeface="Arial" panose="020B0604020202020204" pitchFamily="34" charset="0"/>
              </a:rPr>
              <a:pPr/>
              <a:t>10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B4D2DF1-203C-CA49-8239-8831C61BC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70C7D99-9956-A642-B2B1-950A3EE47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de-DE" dirty="0">
                <a:latin typeface="Arial" panose="020B0604020202020204" pitchFamily="34" charset="0"/>
              </a:rPr>
              <a:t>Passare ev. in rassegna gli aspetti indicati nella diapositiva riferendosi ai dati di un taglio organizzato recentemente</a:t>
            </a:r>
            <a:r>
              <a:rPr lang="de-CH" altLang="de-DE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CA8E68F-AFBA-2D4C-B16F-622CAA543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542790-4B05-9545-A72A-E2F9A6599651}" type="slidenum">
              <a:rPr lang="fr-FR" altLang="de-DE" sz="1300">
                <a:latin typeface="Arial" panose="020B0604020202020204" pitchFamily="34" charset="0"/>
              </a:rPr>
              <a:pPr/>
              <a:t>11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EACB82F-3922-E44D-81BC-EEFA0A6691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9333D17-2C81-6B43-9EF9-D38F7AC0C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de-DE" noProof="0" dirty="0">
                <a:latin typeface="Arial" panose="020B0604020202020204" pitchFamily="34" charset="0"/>
              </a:rPr>
              <a:t>Non vanno sbarrate solo le strade.</a:t>
            </a:r>
          </a:p>
          <a:p>
            <a:pPr eaLnBrk="1" hangingPunct="1">
              <a:buFontTx/>
              <a:buChar char="•"/>
            </a:pPr>
            <a:r>
              <a:rPr lang="it-IT" altLang="de-DE" noProof="0" dirty="0">
                <a:latin typeface="Arial" panose="020B0604020202020204" pitchFamily="34" charset="0"/>
              </a:rPr>
              <a:t>sentieri</a:t>
            </a:r>
          </a:p>
          <a:p>
            <a:pPr eaLnBrk="1" hangingPunct="1">
              <a:buFontTx/>
              <a:buChar char="•"/>
            </a:pPr>
            <a:r>
              <a:rPr lang="it-IT" altLang="de-DE" noProof="0" dirty="0">
                <a:latin typeface="Arial" panose="020B0604020202020204" pitchFamily="34" charset="0"/>
              </a:rPr>
              <a:t>percorso Vita</a:t>
            </a:r>
          </a:p>
          <a:p>
            <a:pPr eaLnBrk="1" hangingPunct="1">
              <a:buFontTx/>
              <a:buChar char="•"/>
            </a:pPr>
            <a:r>
              <a:rPr lang="it-IT" altLang="de-DE" noProof="0" dirty="0">
                <a:latin typeface="Arial" panose="020B0604020202020204" pitchFamily="34" charset="0"/>
              </a:rPr>
              <a:t>area di abbattimento</a:t>
            </a:r>
          </a:p>
          <a:p>
            <a:pPr eaLnBrk="1" hangingPunct="1">
              <a:buFontTx/>
              <a:buChar char="•"/>
            </a:pPr>
            <a:r>
              <a:rPr lang="it-IT" altLang="de-DE" noProof="0" dirty="0">
                <a:latin typeface="Arial" panose="020B0604020202020204" pitchFamily="34" charset="0"/>
              </a:rPr>
              <a:t>ecc.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59F4FE0-587F-E841-B4EE-FC683790C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10B4AF-07FD-6A43-81A7-8ECF13C24647}" type="slidenum">
              <a:rPr lang="fr-FR" altLang="de-DE" sz="1300">
                <a:latin typeface="Arial" panose="020B0604020202020204" pitchFamily="34" charset="0"/>
              </a:rPr>
              <a:pPr/>
              <a:t>12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5F3F893-0848-434C-924E-39D66E617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B7A0361-3CF4-9340-9CE9-C246FAB1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altLang="de-DE" dirty="0">
                <a:latin typeface="Arial" panose="020B0604020202020204" pitchFamily="34" charset="0"/>
              </a:rPr>
              <a:t> Messa in sicurezza e sbarramento dell’area di abbattimento.</a:t>
            </a:r>
          </a:p>
          <a:p>
            <a:pPr eaLnBrk="1" hangingPunct="1">
              <a:buFontTx/>
              <a:buChar char="•"/>
            </a:pPr>
            <a:r>
              <a:rPr lang="it-IT" altLang="de-DE" dirty="0">
                <a:latin typeface="Arial" panose="020B0604020202020204" pitchFamily="34" charset="0"/>
              </a:rPr>
              <a:t> Sbarramento di strade e di sentieri.</a:t>
            </a:r>
          </a:p>
          <a:p>
            <a:pPr eaLnBrk="1" hangingPunct="1">
              <a:buFontTx/>
              <a:buChar char="•"/>
            </a:pPr>
            <a:r>
              <a:rPr lang="it-IT" altLang="de-DE" dirty="0">
                <a:latin typeface="Arial" panose="020B0604020202020204" pitchFamily="34" charset="0"/>
              </a:rPr>
              <a:t> Installazione del tirfor o dell‘argano per abbattere un albero</a:t>
            </a:r>
          </a:p>
          <a:p>
            <a:pPr eaLnBrk="1" hangingPunct="1">
              <a:buFontTx/>
              <a:buChar char="•"/>
            </a:pPr>
            <a:r>
              <a:rPr lang="de-CH" altLang="de-DE" dirty="0">
                <a:latin typeface="Arial" panose="020B0604020202020204" pitchFamily="34" charset="0"/>
              </a:rPr>
              <a:t> </a:t>
            </a:r>
            <a:r>
              <a:rPr lang="it-IT" altLang="de-DE" noProof="0" dirty="0">
                <a:latin typeface="Arial" panose="020B0604020202020204" pitchFamily="34" charset="0"/>
              </a:rPr>
              <a:t>ecc</a:t>
            </a:r>
            <a:r>
              <a:rPr lang="de-CH" altLang="de-DE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buFontTx/>
              <a:buChar char="•"/>
            </a:pPr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D5AC4EB-DA2B-2744-957A-86958343AE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A3A75D-1065-A44B-AB81-D30C37BB90BE}" type="slidenum">
              <a:rPr lang="fr-FR" altLang="de-DE" sz="1300">
                <a:latin typeface="Arial" panose="020B0604020202020204" pitchFamily="34" charset="0"/>
              </a:rPr>
              <a:pPr/>
              <a:t>13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90C95A9-6972-2E43-A76F-F6FDA432EB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11EAD5C-3AC3-C44B-94B4-04439927E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de-DE" noProof="0" dirty="0">
                <a:latin typeface="Arial" panose="020B0604020202020204" pitchFamily="34" charset="0"/>
              </a:rPr>
              <a:t>Punto1: cellulare o radio (collegamento disponibile?), punti T, coordinate, numeri d‘emergenza.</a:t>
            </a:r>
          </a:p>
          <a:p>
            <a:pPr eaLnBrk="1" hangingPunct="1"/>
            <a:r>
              <a:rPr lang="it-IT" altLang="de-DE" noProof="0" dirty="0">
                <a:latin typeface="Arial" panose="020B0604020202020204" pitchFamily="34" charset="0"/>
              </a:rPr>
              <a:t>Punto 2: il pronto soccorso richiede allenamento! È facile entrare in situazione di stress quando la/il collega subisce un infortunio.  </a:t>
            </a:r>
          </a:p>
          <a:p>
            <a:pPr eaLnBrk="1" hangingPunct="1"/>
            <a:r>
              <a:rPr lang="it-IT" altLang="de-DE" noProof="0" dirty="0">
                <a:latin typeface="Arial" panose="020B0604020202020204" pitchFamily="34" charset="0"/>
              </a:rPr>
              <a:t>Punto 3: medicazione d‘emergenza sulla persona e farmacia di soccorso sul luogo di lavoro.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AEFECBB3-3F43-524D-B213-AD5A1A2F9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C2105C-5152-BC46-BD12-BE2234F98E9E}" type="slidenum">
              <a:rPr lang="fr-FR" altLang="de-DE" sz="1300">
                <a:latin typeface="Arial" panose="020B0604020202020204" pitchFamily="34" charset="0"/>
              </a:rPr>
              <a:pPr/>
              <a:t>14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54CE99D-5E9A-754B-B557-DBE613B8F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D8D137F-4895-9946-A73B-4DB1E8D90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C433321-4C33-AA4D-9A80-92937D16D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8A206C-1CCA-F741-944F-B3626B3E499D}" type="slidenum">
              <a:rPr lang="fr-FR" altLang="de-DE" sz="1300">
                <a:latin typeface="Arial" panose="020B0604020202020204" pitchFamily="34" charset="0"/>
              </a:rPr>
              <a:pPr/>
              <a:t>16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F4F439E-BB40-014B-9C3E-E468C220D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D743A71-CA2B-FD46-9DBA-A9689AD10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B5ABA18-9A01-B440-BC15-CA436DD442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B8D804-7CB5-384F-8744-ECE004D63555}" type="slidenum">
              <a:rPr lang="fr-FR" altLang="de-DE" sz="1300">
                <a:latin typeface="Arial" panose="020B0604020202020204" pitchFamily="34" charset="0"/>
              </a:rPr>
              <a:pPr/>
              <a:t>17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E225699-88DE-2146-992D-902128411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576BA7E-4EB5-924D-869E-95F6416C2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 altLang="de-DE" dirty="0">
                <a:latin typeface="Arial" panose="020B0604020202020204" pitchFamily="34" charset="0"/>
              </a:rPr>
              <a:t>Folie kann ev. ausgelassen werden.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26C27CF-BC91-2049-8DCC-7A2AF7378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13845A-9CDD-014E-9687-77E98D0670BB}" type="slidenum">
              <a:rPr lang="fr-FR" altLang="de-DE" sz="1300">
                <a:latin typeface="Arial" panose="020B0604020202020204" pitchFamily="34" charset="0"/>
              </a:rPr>
              <a:pPr/>
              <a:t>18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934076B-A614-5E43-B8DD-8D8994523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4F9051-8B01-2448-A8DC-96486468D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de-DE" dirty="0">
                <a:latin typeface="Arial" panose="020B0604020202020204" pitchFamily="34" charset="0"/>
              </a:rPr>
              <a:t>Questa diapositiva può ev. non essere presentata</a:t>
            </a:r>
            <a:r>
              <a:rPr lang="de-CH" altLang="de-DE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44812A5-9313-C947-895C-E3B4638ED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FD1D2F-73A1-A14A-83A9-DFD57ADDB5BD}" type="slidenum">
              <a:rPr lang="fr-FR" altLang="de-DE" sz="1300">
                <a:latin typeface="Arial" panose="020B0604020202020204" pitchFamily="34" charset="0"/>
              </a:rPr>
              <a:pPr/>
              <a:t>19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46A02AD-B9EC-774B-9999-85A42F147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D8F808A-6B60-C944-A5E0-77CC93F33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de-DE" dirty="0">
                <a:latin typeface="Arial" panose="020B0604020202020204" pitchFamily="34" charset="0"/>
              </a:rPr>
              <a:t>Questa diapositiva può ev. non essere presentata</a:t>
            </a:r>
            <a:r>
              <a:rPr lang="de-CH" altLang="de-DE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2063EDF-ADCC-7847-9BFF-059E49828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B259A5-CD04-4D40-9AEB-72CC6455DCAA}" type="slidenum">
              <a:rPr lang="fr-FR" altLang="de-DE" sz="1300">
                <a:latin typeface="Arial" panose="020B0604020202020204" pitchFamily="34" charset="0"/>
              </a:rPr>
              <a:pPr/>
              <a:t>20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7F833F2-8064-944A-A592-CA430F836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4C6EA68-879B-E240-92ED-79A75C808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de-DE" dirty="0">
                <a:latin typeface="Arial" panose="020B0604020202020204" pitchFamily="34" charset="0"/>
              </a:rPr>
              <a:t>Illustrare brevemente il materiale e l‘impiego</a:t>
            </a:r>
            <a:r>
              <a:rPr lang="de-CH" altLang="de-DE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C9FE1D4-4C62-0D42-A73B-2552AA6B0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54CB03-1271-B14D-9A43-F6EB21AD50FA}" type="slidenum">
              <a:rPr lang="fr-FR" altLang="de-DE" sz="1300">
                <a:latin typeface="Arial" panose="020B0604020202020204" pitchFamily="34" charset="0"/>
              </a:rPr>
              <a:pPr/>
              <a:t>2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724AD51-F895-1943-AE97-307AF66E4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25FE081-A208-B94D-BB9B-9F351F998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de-DE" dirty="0">
                <a:latin typeface="Arial" panose="020B0604020202020204" pitchFamily="34" charset="0"/>
              </a:rPr>
              <a:t>Salutare il pubblico e presentarsi.</a:t>
            </a:r>
          </a:p>
          <a:p>
            <a:pPr eaLnBrk="1" hangingPunct="1"/>
            <a:r>
              <a:rPr lang="it-IT" altLang="de-DE" dirty="0">
                <a:latin typeface="Arial" panose="020B0604020202020204" pitchFamily="34" charset="0"/>
              </a:rPr>
              <a:t>Introduzione: la sicurezza sul lavoro è molto importante nell‘ambito delle attività legate alla raccolta del legname; fornire indicazioni su infortuni verificatisi nelle vicinanze; spiegare l‘interesse, come specialista/forestale, che anche nei boschi privati non succedano infortuni; ecc.</a:t>
            </a:r>
          </a:p>
          <a:p>
            <a:pPr eaLnBrk="1" hangingPunct="1"/>
            <a:r>
              <a:rPr lang="it-IT" altLang="de-DE" dirty="0">
                <a:latin typeface="Arial" panose="020B0604020202020204" pitchFamily="34" charset="0"/>
              </a:rPr>
              <a:t>La campagna informativa è promossa da varie istituzioni</a:t>
            </a:r>
            <a:r>
              <a:rPr lang="de-CH" altLang="de-DE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0A48D75-5D76-2446-8C93-678A31D64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33D41B-4650-924A-AD45-7B6C9378E70F}" type="slidenum">
              <a:rPr lang="fr-FR" altLang="de-DE" sz="1300">
                <a:latin typeface="Arial" panose="020B0604020202020204" pitchFamily="34" charset="0"/>
              </a:rPr>
              <a:pPr/>
              <a:t>21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F4875E4-6A2E-2248-9F9D-DA8616713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216AEA5-2F65-0D40-BEFA-D4DB02EC2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de-DE" dirty="0">
                <a:latin typeface="Arial" panose="020B0604020202020204" pitchFamily="34" charset="0"/>
              </a:rPr>
              <a:t>Spiegare in quale momento si utilizzano</a:t>
            </a:r>
            <a:r>
              <a:rPr lang="de-CH" altLang="de-DE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it-CH" altLang="it-CH" dirty="0">
                <a:latin typeface="Arial" panose="020B0604020202020204" pitchFamily="34" charset="0"/>
              </a:rPr>
              <a:t>A seconda delle circostanze può essere ugualmente o più efficace l’ impiego del trattore munito di argano</a:t>
            </a:r>
            <a:r>
              <a:rPr lang="de-CH" altLang="de-DE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A5B940B-20D7-DA4F-BBE0-673AF9E83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4397D5-5ABC-E146-9396-69C829958A79}" type="slidenum">
              <a:rPr lang="fr-FR" altLang="de-DE" sz="1300">
                <a:latin typeface="Arial" panose="020B0604020202020204" pitchFamily="34" charset="0"/>
              </a:rPr>
              <a:pPr/>
              <a:t>22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5D725E4-35FA-2A40-BC07-4BB40CA2F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5A804CF-EEA7-6B40-9010-73B51FDA0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32EDFC0-68D0-B744-9DA1-33D67F22C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CDD250-3406-4A47-BB2C-ED2F7A7BDB68}" type="slidenum">
              <a:rPr lang="fr-FR" altLang="de-DE" sz="1300">
                <a:latin typeface="Arial" panose="020B0604020202020204" pitchFamily="34" charset="0"/>
              </a:rPr>
              <a:pPr/>
              <a:t>3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B172193-0234-D84A-A7E5-4E0A6A4A7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FB78FC2-596E-594D-AA05-412372C83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9E30423-475E-9040-8FFD-41E0053154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3EDAC6-0FDD-A045-8150-587AF8910F0F}" type="slidenum">
              <a:rPr lang="fr-FR" altLang="de-DE" sz="1300">
                <a:latin typeface="Arial" panose="020B0604020202020204" pitchFamily="34" charset="0"/>
              </a:rPr>
              <a:pPr/>
              <a:t>4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79739FB-5F50-764C-A0BC-D135AE4EE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ECEA2F2-8BD8-654E-84D8-46FCAFE2D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de-DE" dirty="0">
                <a:latin typeface="Arial" panose="020B0604020202020204" pitchFamily="34" charset="0"/>
              </a:rPr>
              <a:t>Qui si possono presentare anche cifre o esempi di infortuni nel proprio cantone o settore</a:t>
            </a:r>
            <a:r>
              <a:rPr lang="de-CH" altLang="de-DE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de-CH" altLang="de-DE" b="1" dirty="0">
              <a:latin typeface="Arial" panose="020B0604020202020204" pitchFamily="34" charset="0"/>
            </a:endParaRPr>
          </a:p>
          <a:p>
            <a:pPr eaLnBrk="1" hangingPunct="1"/>
            <a:r>
              <a:rPr lang="it-CH" altLang="de-DE" b="1" noProof="0" dirty="0">
                <a:latin typeface="Arial" panose="020B0604020202020204" pitchFamily="34" charset="0"/>
              </a:rPr>
              <a:t>Altre statistiche degli infortuni</a:t>
            </a:r>
          </a:p>
          <a:p>
            <a:pPr eaLnBrk="1" hangingPunct="1"/>
            <a:r>
              <a:rPr lang="it-CH" altLang="de-DE" b="1" noProof="0" dirty="0">
                <a:latin typeface="Arial" panose="020B0604020202020204" pitchFamily="34" charset="0"/>
              </a:rPr>
              <a:t>Infortuni mortali nel settore forestale (statistica Suva, SPIA)</a:t>
            </a:r>
            <a:endParaRPr lang="it-CH" altLang="de-DE" noProof="0" dirty="0">
              <a:latin typeface="Arial" panose="020B0604020202020204" pitchFamily="34" charset="0"/>
            </a:endParaRPr>
          </a:p>
          <a:p>
            <a:pPr eaLnBrk="1" hangingPunct="1"/>
            <a:r>
              <a:rPr lang="it-CH" altLang="de-DE" noProof="0" dirty="0">
                <a:latin typeface="Arial" panose="020B0604020202020204" pitchFamily="34" charset="0"/>
              </a:rPr>
              <a:t>Anno                2007  2008 2009 2010 2011 2012  2013  2014  2015 2016 </a:t>
            </a:r>
          </a:p>
          <a:p>
            <a:pPr eaLnBrk="1" hangingPunct="1"/>
            <a:r>
              <a:rPr lang="it-CH" altLang="de-DE" noProof="0" dirty="0">
                <a:latin typeface="Arial" panose="020B0604020202020204" pitchFamily="34" charset="0"/>
              </a:rPr>
              <a:t>Privati/INP	5       6        3       6       2      4        6        3        2      6	43</a:t>
            </a:r>
          </a:p>
          <a:p>
            <a:pPr eaLnBrk="1" hangingPunct="1"/>
            <a:r>
              <a:rPr lang="it-CH" altLang="de-DE" noProof="0" dirty="0">
                <a:latin typeface="Arial" panose="020B0604020202020204" pitchFamily="34" charset="0"/>
              </a:rPr>
              <a:t>Infortuni prof.	3       2        7       8       5      6        3        2        4      2 	42</a:t>
            </a:r>
          </a:p>
          <a:p>
            <a:pPr eaLnBrk="1" hangingPunct="1"/>
            <a:r>
              <a:rPr lang="it-CH" altLang="de-DE" b="1" noProof="0" dirty="0">
                <a:latin typeface="Arial" panose="020B0604020202020204" pitchFamily="34" charset="0"/>
              </a:rPr>
              <a:t>Totale        	8       8       10     14     7     10       9        5       6      8	85</a:t>
            </a:r>
            <a:endParaRPr lang="it-CH" altLang="de-DE" noProof="0" dirty="0">
              <a:latin typeface="Arial" panose="020B0604020202020204" pitchFamily="34" charset="0"/>
            </a:endParaRPr>
          </a:p>
          <a:p>
            <a:pPr eaLnBrk="1" hangingPunct="1"/>
            <a:endParaRPr lang="it-CH" altLang="de-DE" noProof="0" dirty="0">
              <a:latin typeface="Arial" panose="020B0604020202020204" pitchFamily="34" charset="0"/>
            </a:endParaRPr>
          </a:p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846D557-A335-E240-9137-68EB0D1542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C4DDE2-6E1D-0445-8C49-0099A938788F}" type="slidenum">
              <a:rPr lang="fr-FR" altLang="de-DE" sz="1300">
                <a:latin typeface="Arial" panose="020B0604020202020204" pitchFamily="34" charset="0"/>
              </a:rPr>
              <a:pPr/>
              <a:t>5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2EFEF58-6B9E-8142-BE64-8C7E10B61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E5C605B-4D0B-F244-8ADC-BCC80FD28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5283200"/>
            <a:ext cx="5316537" cy="3848100"/>
          </a:xfrm>
          <a:noFill/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B1E54B9-883E-F047-90AA-D0E0CFFE9D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3E8D48-572A-A847-9C4D-79DBC0C63241}" type="slidenum">
              <a:rPr lang="fr-FR" altLang="de-DE" sz="1300">
                <a:latin typeface="Arial" panose="020B0604020202020204" pitchFamily="34" charset="0"/>
              </a:rPr>
              <a:pPr/>
              <a:t>6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40FCB75-23F9-2F4E-9655-85F852FD5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F126993-618C-A144-BDCA-6A0D3AA1A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06EF020-0D7B-BC46-8940-0D7F78EE35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9BEF38-69F9-664C-9581-17E6F31BA801}" type="slidenum">
              <a:rPr lang="fr-FR" altLang="de-DE" sz="1300">
                <a:latin typeface="Arial" panose="020B0604020202020204" pitchFamily="34" charset="0"/>
              </a:rPr>
              <a:pPr/>
              <a:t>7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C7820DC-8651-444A-9BE9-B1FB27770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D63259A-2EA8-4449-81B0-E5E8DAFDB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de-DE" dirty="0">
                <a:latin typeface="Arial" panose="020B0604020202020204" pitchFamily="34" charset="0"/>
              </a:rPr>
              <a:t>Fornire p.es. informazioni in merito alle disposizioni cantonali</a:t>
            </a:r>
            <a:r>
              <a:rPr lang="de-CH" altLang="de-DE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6800173-64A3-2D4C-949D-DE5696CF5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D626BC-D839-FE40-AF80-D083AD1F5E63}" type="slidenum">
              <a:rPr lang="fr-FR" altLang="de-DE" sz="1300">
                <a:latin typeface="Arial" panose="020B0604020202020204" pitchFamily="34" charset="0"/>
              </a:rPr>
              <a:pPr/>
              <a:t>8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DBDEA2A-EB70-3A41-9B2C-B5F0089164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13D6E42-4AFB-D741-A7E3-FEA0E5DA6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2BD0486-2AAA-2C4C-9511-9C9F914AEE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98EB40-7D61-6648-99BB-9BBB982EC10D}" type="slidenum">
              <a:rPr lang="fr-FR" altLang="de-DE" sz="1300">
                <a:latin typeface="Arial" panose="020B0604020202020204" pitchFamily="34" charset="0"/>
              </a:rPr>
              <a:pPr/>
              <a:t>9</a:t>
            </a:fld>
            <a:endParaRPr lang="fr-FR" altLang="de-DE" sz="1300" dirty="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36E845F-C956-E349-9C06-FDEEAD13A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F8E3464-6545-8849-9D6F-BB68ECE5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de-DE" dirty="0">
                <a:latin typeface="Arial" panose="020B0604020202020204" pitchFamily="34" charset="0"/>
              </a:rPr>
              <a:t>Comunicare i corsi disponibili nel settore/Cantone. Richiamare l‘attenzione su corsi già organizzati e/o rilevare le richieste tra i presenti</a:t>
            </a:r>
            <a:r>
              <a:rPr lang="de-CH" altLang="de-DE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7F4925-EFBB-EA40-8355-60639CA5B3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9829C-029A-924B-AB9D-FB0A58206B61}" type="slidenum">
              <a:rPr lang="fr-FR" altLang="de-DE"/>
              <a:pPr/>
              <a:t>‹Nr.›</a:t>
            </a:fld>
            <a:endParaRPr lang="fr-FR" altLang="de-DE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8EFC5E3-1D68-9343-B33E-80A8202E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47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88" y="88900"/>
            <a:ext cx="9648948" cy="60325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DFCB34-8E40-E148-88EE-A53D486070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DD2E6-194B-7B41-BBC1-B868D669F164}" type="slidenum">
              <a:rPr lang="fr-FR" altLang="de-DE"/>
              <a:pPr/>
              <a:t>‹Nr.›</a:t>
            </a:fld>
            <a:endParaRPr lang="fr-FR" altLang="de-DE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3B8EB54-F578-7049-A51D-0261C27DA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21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 descr="Eiche">
            <a:extLst>
              <a:ext uri="{FF2B5EF4-FFF2-40B4-BE49-F238E27FC236}">
                <a16:creationId xmlns:a16="http://schemas.microsoft.com/office/drawing/2014/main" id="{FB432B03-8905-3643-8F57-19374CA7C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7651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CH" altLang="de-DE" dirty="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964283D-1873-404D-99A1-2A9DD1830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de-DE"/>
          </a:p>
          <a:p>
            <a:pPr lvl="1"/>
            <a:endParaRPr lang="fr-FR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1DB6CD-CF5C-9747-A973-FE3FA3CC1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3209925"/>
            <a:ext cx="312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CH" altLang="de-DE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312108-2F4A-0848-90DD-56307FEA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6426200"/>
            <a:ext cx="2095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de-DE" sz="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5777799B-650B-314F-A360-5FEB510CD7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5000" y="6553200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anose="020B0604020202020204" pitchFamily="34" charset="0"/>
              </a:defRPr>
            </a:lvl1pPr>
          </a:lstStyle>
          <a:p>
            <a:fld id="{9C11DA01-D6E3-4746-A0A7-C02CE518731F}" type="slidenum">
              <a:rPr lang="fr-FR" altLang="de-DE"/>
              <a:pPr/>
              <a:t>‹Nr.›</a:t>
            </a:fld>
            <a:endParaRPr lang="fr-FR" altLang="de-DE" dirty="0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35F8BB7B-D2C6-6A44-A18F-44D2A003F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88900"/>
            <a:ext cx="96488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>
                        <a:gamma/>
                        <a:tint val="392"/>
                        <a:invGamma/>
                      </a:srgbClr>
                    </a:gs>
                    <a:gs pos="100000">
                      <a:srgbClr val="FFFF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/>
              <a:t>Titel</a:t>
            </a: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05619B4E-20B8-014C-A9DD-25DFBD05BF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324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EADE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EADE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EADE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EADE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EADE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762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762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762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7620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543050" indent="-1714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00250" indent="-17145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457450" indent="-17145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14650" indent="-17145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71850" indent="-17145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29050" indent="-171450" algn="l" defTabSz="7620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346B5C9E-B9A2-B745-B596-39BD5ADC9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43000"/>
            <a:ext cx="8445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b="1" dirty="0">
                <a:solidFill>
                  <a:srgbClr val="FD2F3E"/>
                </a:solidFill>
                <a:latin typeface="Arial" panose="020B0604020202020204" pitchFamily="34" charset="0"/>
              </a:rPr>
              <a:t>Informazioni per relatori                      </a:t>
            </a:r>
          </a:p>
          <a:p>
            <a:r>
              <a:rPr lang="it-IT" altLang="de-DE" sz="2000" dirty="0">
                <a:latin typeface="Arial" panose="020B0604020202020204" pitchFamily="34" charset="0"/>
              </a:rPr>
              <a:t>Prima di utilizzare questa presentazione, considerare gli aspetti seguenti:</a:t>
            </a:r>
          </a:p>
        </p:txBody>
      </p:sp>
      <p:sp>
        <p:nvSpPr>
          <p:cNvPr id="317445" name="Rectangle 5">
            <a:extLst>
              <a:ext uri="{FF2B5EF4-FFF2-40B4-BE49-F238E27FC236}">
                <a16:creationId xmlns:a16="http://schemas.microsoft.com/office/drawing/2014/main" id="{A642B7D1-EAB2-C740-98FD-316704E4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2611438"/>
            <a:ext cx="8496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177800">
              <a:buFontTx/>
              <a:buChar char="•"/>
              <a:tabLst>
                <a:tab pos="266700" algn="l"/>
              </a:tabLst>
              <a:defRPr/>
            </a:pPr>
            <a:endParaRPr lang="it-IT" sz="2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17446" name="Rectangle 6">
            <a:extLst>
              <a:ext uri="{FF2B5EF4-FFF2-40B4-BE49-F238E27FC236}">
                <a16:creationId xmlns:a16="http://schemas.microsoft.com/office/drawing/2014/main" id="{2F5604D9-87AC-7B43-A034-67CEAF960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2266950"/>
            <a:ext cx="8785225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266700">
              <a:spcAft>
                <a:spcPts val="600"/>
              </a:spcAft>
              <a:buFontTx/>
              <a:buChar char="•"/>
              <a:tabLst>
                <a:tab pos="266700" algn="l"/>
              </a:tabLst>
              <a:defRPr/>
            </a:pPr>
            <a:r>
              <a:rPr lang="it-IT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Scegliere le diapositive in base al pubblico e al tempo a disposizione. </a:t>
            </a:r>
          </a:p>
          <a:p>
            <a:pPr marL="266700" indent="-266700">
              <a:spcAft>
                <a:spcPts val="600"/>
              </a:spcAft>
              <a:buFontTx/>
              <a:buChar char="•"/>
              <a:tabLst>
                <a:tab pos="266700" algn="l"/>
              </a:tabLst>
              <a:defRPr/>
            </a:pPr>
            <a:r>
              <a:rPr lang="it-IT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Le prime diapositive, motosega compresa (sezione Macchine e attrezzi sicuri) e quelle con gli strumenti per il taglio del legname andrebbero sempre mostrate.</a:t>
            </a:r>
          </a:p>
          <a:p>
            <a:pPr marL="266700" indent="-266700">
              <a:spcAft>
                <a:spcPts val="600"/>
              </a:spcAft>
              <a:buFontTx/>
              <a:buChar char="•"/>
              <a:tabLst>
                <a:tab pos="266700" algn="l"/>
              </a:tabLst>
              <a:defRPr/>
            </a:pPr>
            <a:r>
              <a:rPr lang="it-IT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Nello spazio riservato alle note, sotto le diapositive, ci sono spunti e informazioni che aiutano a prepararsi alla relazione. Altre informazioni sono ottenibili presso Codoc, Suva, BoscoSvizzero o SPIA.</a:t>
            </a:r>
          </a:p>
          <a:p>
            <a:pPr marL="266700" indent="-266700">
              <a:spcAft>
                <a:spcPts val="600"/>
              </a:spcAft>
              <a:buFontTx/>
              <a:buChar char="•"/>
              <a:tabLst>
                <a:tab pos="266700" algn="l"/>
              </a:tabLst>
              <a:defRPr/>
            </a:pPr>
            <a:r>
              <a:rPr lang="it-IT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Dare alla presentazione un tocco personale, p.es. aggiungendo una diapositiva con un proverbio o un’illustrazione alla fine della relazione.</a:t>
            </a:r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C309194D-0EDF-EC4D-9BDB-5D5A02A0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5514975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dirty="0">
                <a:solidFill>
                  <a:srgbClr val="FD2F3E"/>
                </a:solidFill>
                <a:latin typeface="Arial" panose="020B0604020202020204" pitchFamily="34" charset="0"/>
              </a:rPr>
              <a:t>Buon lavoro!</a:t>
            </a:r>
          </a:p>
        </p:txBody>
      </p:sp>
      <p:sp>
        <p:nvSpPr>
          <p:cNvPr id="4102" name="Rechteck 1">
            <a:extLst>
              <a:ext uri="{FF2B5EF4-FFF2-40B4-BE49-F238E27FC236}">
                <a16:creationId xmlns:a16="http://schemas.microsoft.com/office/drawing/2014/main" id="{EB3CF28C-8640-C74A-8EE9-D0B493990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888" y="757238"/>
            <a:ext cx="431800" cy="5842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800" dirty="0"/>
              <a:t>3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AF0E895C-2992-994E-AABB-52100AEF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2 </a:t>
            </a:r>
            <a:r>
              <a:rPr lang="it-IT" altLang="de-DE" sz="1600" b="1" dirty="0">
                <a:latin typeface="Arial" panose="020B0604020202020204" pitchFamily="34" charset="0"/>
              </a:rPr>
              <a:t>Organizzazione di</a:t>
            </a:r>
          </a:p>
          <a:p>
            <a:r>
              <a:rPr lang="it-IT" altLang="de-DE" sz="1600" b="1" dirty="0">
                <a:latin typeface="Arial" panose="020B0604020202020204" pitchFamily="34" charset="0"/>
              </a:rPr>
              <a:t>    lavoro &amp; emergenze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302A63-FC9F-3B49-9829-9A2EA498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L‘organizzazione crea sicurezza</a:t>
            </a:r>
          </a:p>
        </p:txBody>
      </p:sp>
      <p:pic>
        <p:nvPicPr>
          <p:cNvPr id="22532" name="Picture 69232">
            <a:extLst>
              <a:ext uri="{FF2B5EF4-FFF2-40B4-BE49-F238E27FC236}">
                <a16:creationId xmlns:a16="http://schemas.microsoft.com/office/drawing/2014/main" id="{6DDA9B92-9FB6-F94C-B4CD-82BC9A07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30263"/>
            <a:ext cx="7993063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EE6F1414-D690-44E1-B49E-45D4A182F56F}"/>
              </a:ext>
            </a:extLst>
          </p:cNvPr>
          <p:cNvGrpSpPr/>
          <p:nvPr/>
        </p:nvGrpSpPr>
        <p:grpSpPr>
          <a:xfrm>
            <a:off x="1208088" y="1268760"/>
            <a:ext cx="7345312" cy="4005545"/>
            <a:chOff x="1208088" y="1268760"/>
            <a:chExt cx="7345312" cy="4005545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0F040A8-F18B-471B-A2F5-4193DC274880}"/>
                </a:ext>
              </a:extLst>
            </p:cNvPr>
            <p:cNvSpPr txBox="1"/>
            <p:nvPr/>
          </p:nvSpPr>
          <p:spPr>
            <a:xfrm>
              <a:off x="3728864" y="1268760"/>
              <a:ext cx="79208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+mn-lt"/>
                </a:rPr>
                <a:t>Come?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4AA71F97-21EE-47A4-AA93-C7FE4B60D8C4}"/>
                </a:ext>
              </a:extLst>
            </p:cNvPr>
            <p:cNvSpPr txBox="1"/>
            <p:nvPr/>
          </p:nvSpPr>
          <p:spPr>
            <a:xfrm>
              <a:off x="2936776" y="2132856"/>
              <a:ext cx="79208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+mn-lt"/>
                </a:rPr>
                <a:t>Chi?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D0DCBF1D-0E4D-4582-81DC-846684D8F88E}"/>
                </a:ext>
              </a:extLst>
            </p:cNvPr>
            <p:cNvSpPr txBox="1"/>
            <p:nvPr/>
          </p:nvSpPr>
          <p:spPr>
            <a:xfrm>
              <a:off x="1993144" y="3068960"/>
              <a:ext cx="79208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+mn-lt"/>
                </a:rPr>
                <a:t>Cosa?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E576C6C-1DB2-4EC1-BEB3-A3DD22E35D00}"/>
                </a:ext>
              </a:extLst>
            </p:cNvPr>
            <p:cNvSpPr txBox="1"/>
            <p:nvPr/>
          </p:nvSpPr>
          <p:spPr>
            <a:xfrm>
              <a:off x="1208088" y="3728715"/>
              <a:ext cx="171995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+mn-lt"/>
                </a:rPr>
                <a:t>Attrezzatura di lavoro?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49C8669-1A17-4D6A-AB3E-C7A57FDC3244}"/>
                </a:ext>
              </a:extLst>
            </p:cNvPr>
            <p:cNvSpPr txBox="1"/>
            <p:nvPr/>
          </p:nvSpPr>
          <p:spPr>
            <a:xfrm>
              <a:off x="1424608" y="4439959"/>
              <a:ext cx="1584000" cy="468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46800" rtlCol="0" anchor="ctr">
              <a:noAutofit/>
            </a:bodyPr>
            <a:lstStyle/>
            <a:p>
              <a:r>
                <a:rPr lang="it-IT" sz="1100" b="1" dirty="0">
                  <a:latin typeface="+mn-lt"/>
                </a:rPr>
                <a:t>Misure di sicurezza?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E5C74C7-4801-4D58-B15E-36C336B59444}"/>
                </a:ext>
              </a:extLst>
            </p:cNvPr>
            <p:cNvSpPr txBox="1"/>
            <p:nvPr/>
          </p:nvSpPr>
          <p:spPr>
            <a:xfrm>
              <a:off x="5681464" y="1583214"/>
              <a:ext cx="143177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+mn-lt"/>
                </a:rPr>
                <a:t>Durata dei lavori?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647C93C-4D8D-4375-B029-AB6031D9F26C}"/>
                </a:ext>
              </a:extLst>
            </p:cNvPr>
            <p:cNvSpPr txBox="1"/>
            <p:nvPr/>
          </p:nvSpPr>
          <p:spPr>
            <a:xfrm>
              <a:off x="4781612" y="2263661"/>
              <a:ext cx="143177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+mn-lt"/>
                </a:rPr>
                <a:t>Specialisti?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1EA3FB3-4FB5-4782-9D2C-25C333C1D4D7}"/>
                </a:ext>
              </a:extLst>
            </p:cNvPr>
            <p:cNvSpPr txBox="1"/>
            <p:nvPr/>
          </p:nvSpPr>
          <p:spPr>
            <a:xfrm>
              <a:off x="6969224" y="2253655"/>
              <a:ext cx="143177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+mn-lt"/>
                </a:rPr>
                <a:t>Quali lavori?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81061E7-EC52-45AC-BB92-A1309DCA9C7E}"/>
                </a:ext>
              </a:extLst>
            </p:cNvPr>
            <p:cNvSpPr txBox="1"/>
            <p:nvPr/>
          </p:nvSpPr>
          <p:spPr>
            <a:xfrm>
              <a:off x="6537176" y="3167390"/>
              <a:ext cx="165618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+mn-lt"/>
                </a:rPr>
                <a:t>Responsabilità civile?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28CB449-9919-4807-93C9-33620C459CAD}"/>
                </a:ext>
              </a:extLst>
            </p:cNvPr>
            <p:cNvSpPr txBox="1"/>
            <p:nvPr/>
          </p:nvSpPr>
          <p:spPr>
            <a:xfrm>
              <a:off x="6897216" y="4006225"/>
              <a:ext cx="165618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+mn-lt"/>
                </a:rPr>
                <a:t>Assicurazione contro</a:t>
              </a:r>
            </a:p>
            <a:p>
              <a:r>
                <a:rPr lang="it-IT" sz="1100" b="1" dirty="0">
                  <a:latin typeface="+mn-lt"/>
                </a:rPr>
                <a:t>gli infortuni?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42258F24-0348-4A23-9059-8DC74D27D04F}"/>
                </a:ext>
              </a:extLst>
            </p:cNvPr>
            <p:cNvSpPr txBox="1"/>
            <p:nvPr/>
          </p:nvSpPr>
          <p:spPr>
            <a:xfrm>
              <a:off x="6825554" y="4843418"/>
              <a:ext cx="172784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+mn-lt"/>
                </a:rPr>
                <a:t>Equipaggiato per i casi</a:t>
              </a:r>
            </a:p>
            <a:p>
              <a:r>
                <a:rPr lang="it-IT" sz="1100" b="1" dirty="0">
                  <a:latin typeface="+mn-lt"/>
                </a:rPr>
                <a:t>di emergenza?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3">
            <a:extLst>
              <a:ext uri="{FF2B5EF4-FFF2-40B4-BE49-F238E27FC236}">
                <a16:creationId xmlns:a16="http://schemas.microsoft.com/office/drawing/2014/main" id="{32341EF7-5B86-0643-BCA0-A61E4FEFA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0"/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2 </a:t>
            </a:r>
            <a:r>
              <a:rPr lang="it-CH" sz="1600" b="1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</a:rPr>
              <a:t>Organizzazione di </a:t>
            </a:r>
          </a:p>
          <a:p>
            <a:pPr rtl="0"/>
            <a:r>
              <a:rPr lang="it-CH" sz="1600" b="1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lavoro &amp; emergenze</a:t>
            </a:r>
            <a:endParaRPr lang="it-CH" sz="24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C0E4D98-888F-A84B-B42F-0745D3B8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dirty="0"/>
              <a:t>Senza </a:t>
            </a:r>
            <a:r>
              <a:rPr lang="it-IT" dirty="0"/>
              <a:t>pericoli</a:t>
            </a:r>
            <a:r>
              <a:rPr lang="de-CH" dirty="0"/>
              <a:t> per </a:t>
            </a:r>
            <a:r>
              <a:rPr lang="it-IT" dirty="0"/>
              <a:t>terzi</a:t>
            </a:r>
          </a:p>
        </p:txBody>
      </p:sp>
      <p:pic>
        <p:nvPicPr>
          <p:cNvPr id="24580" name="Grafik 1">
            <a:extLst>
              <a:ext uri="{FF2B5EF4-FFF2-40B4-BE49-F238E27FC236}">
                <a16:creationId xmlns:a16="http://schemas.microsoft.com/office/drawing/2014/main" id="{8476311F-B838-3C4F-9491-811966ABD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838"/>
            <a:ext cx="9906000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Text Box 4">
            <a:extLst>
              <a:ext uri="{FF2B5EF4-FFF2-40B4-BE49-F238E27FC236}">
                <a16:creationId xmlns:a16="http://schemas.microsoft.com/office/drawing/2014/main" id="{68CAFD6E-D12B-764F-A96C-CE1059AE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268413"/>
            <a:ext cx="39592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Nei lavori forestali si dipende </a:t>
            </a:r>
            <a:r>
              <a:rPr lang="it-IT" sz="2800" b="1" u="sng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sempre</a:t>
            </a:r>
            <a:r>
              <a:rPr lang="it-IT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dall‘aiuto:</a:t>
            </a:r>
            <a:endParaRPr lang="it-IT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4EDFC-57E4-944B-B32E-3C76E820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Non si lavora in solitaria</a:t>
            </a: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E69D7E6F-C5F1-9D42-98DB-60BE2BE33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2708275"/>
            <a:ext cx="40322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D0D0D"/>
              </a:buClr>
              <a:buSzPct val="110000"/>
              <a:buFontTx/>
              <a:buChar char="•"/>
            </a:pPr>
            <a:r>
              <a:rPr lang="it-IT" altLang="de-DE" sz="2800" dirty="0">
                <a:latin typeface="Arial" panose="020B0604020202020204" pitchFamily="34" charset="0"/>
              </a:rPr>
              <a:t>per garantire la sicurezza del luogo di lavoro</a:t>
            </a:r>
          </a:p>
          <a:p>
            <a:pPr>
              <a:spcBef>
                <a:spcPct val="50000"/>
              </a:spcBef>
              <a:buClr>
                <a:srgbClr val="0D0D0D"/>
              </a:buClr>
              <a:buSzPct val="110000"/>
              <a:buFontTx/>
              <a:buChar char="•"/>
            </a:pPr>
            <a:r>
              <a:rPr lang="it-IT" altLang="de-DE" sz="2800" dirty="0">
                <a:latin typeface="Arial" panose="020B0604020202020204" pitchFamily="34" charset="0"/>
              </a:rPr>
              <a:t>per eseguire diverse attività</a:t>
            </a:r>
          </a:p>
          <a:p>
            <a:pPr>
              <a:spcBef>
                <a:spcPct val="50000"/>
              </a:spcBef>
              <a:buClr>
                <a:srgbClr val="0D0D0D"/>
              </a:buClr>
              <a:buSzPct val="110000"/>
              <a:buFontTx/>
              <a:buChar char="•"/>
            </a:pPr>
            <a:r>
              <a:rPr lang="it-IT" altLang="de-DE" sz="2800" dirty="0">
                <a:latin typeface="Arial" panose="020B0604020202020204" pitchFamily="34" charset="0"/>
              </a:rPr>
              <a:t>nel caso di un infortunio (primi soccorsi, allarme)</a:t>
            </a:r>
          </a:p>
        </p:txBody>
      </p:sp>
      <p:pic>
        <p:nvPicPr>
          <p:cNvPr id="26630" name="Picture 69235">
            <a:extLst>
              <a:ext uri="{FF2B5EF4-FFF2-40B4-BE49-F238E27FC236}">
                <a16:creationId xmlns:a16="http://schemas.microsoft.com/office/drawing/2014/main" id="{BE92D7CB-286C-2842-AF1F-F4FC5776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555942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4910051E-D4E5-4A0D-95DD-5C5069BDC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0"/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2 </a:t>
            </a:r>
            <a:r>
              <a:rPr lang="it-IT" sz="1600" b="1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</a:rPr>
              <a:t>Organizzazione di </a:t>
            </a:r>
          </a:p>
          <a:p>
            <a:pPr rtl="0"/>
            <a:r>
              <a:rPr lang="it-IT" sz="1600" b="1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lavoro &amp; emergenze</a:t>
            </a:r>
            <a:endParaRPr lang="it-IT" sz="2400" b="0" i="0" u="none" strike="noStrike" kern="1200" baseline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321091_12digi_yxx_v00">
            <a:extLst>
              <a:ext uri="{FF2B5EF4-FFF2-40B4-BE49-F238E27FC236}">
                <a16:creationId xmlns:a16="http://schemas.microsoft.com/office/drawing/2014/main" id="{C86F99B0-F710-2A4F-A39F-A25D1C3C0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213100"/>
            <a:ext cx="53292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:a16="http://schemas.microsoft.com/office/drawing/2014/main" id="{D2D0B97E-0A18-8F4F-B88C-AA70A4A62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916113"/>
            <a:ext cx="40322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58775" indent="-358775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10000"/>
              <a:buFontTx/>
              <a:buChar char="•"/>
              <a:defRPr/>
            </a:pPr>
            <a:r>
              <a:rPr lang="it-IT" sz="2800" dirty="0">
                <a:latin typeface="Arial" charset="0"/>
              </a:rPr>
              <a:t>Sono in grado di chiedere soccorso</a:t>
            </a:r>
            <a:r>
              <a:rPr lang="de-CH" sz="2800" dirty="0">
                <a:latin typeface="Arial" charset="0"/>
              </a:rPr>
              <a:t>?</a:t>
            </a:r>
          </a:p>
          <a:p>
            <a:pPr marL="358775" indent="-358775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10000"/>
              <a:buFontTx/>
              <a:buChar char="•"/>
              <a:defRPr/>
            </a:pPr>
            <a:r>
              <a:rPr lang="it-IT" sz="2800" dirty="0">
                <a:latin typeface="Arial" charset="0"/>
              </a:rPr>
              <a:t>Sono in grado di prestare i primi soccorsi</a:t>
            </a:r>
            <a:r>
              <a:rPr lang="de-CH" sz="2800" dirty="0">
                <a:latin typeface="Arial" charset="0"/>
              </a:rPr>
              <a:t>?</a:t>
            </a:r>
          </a:p>
          <a:p>
            <a:pPr marL="358775" indent="-358775"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  <a:buSzPct val="110000"/>
              <a:buFontTx/>
              <a:buChar char="•"/>
              <a:defRPr/>
            </a:pPr>
            <a:r>
              <a:rPr lang="it-IT" sz="2800" dirty="0">
                <a:latin typeface="Arial" charset="0"/>
              </a:rPr>
              <a:t>Farmacia di soccorso a portata di mano</a:t>
            </a:r>
            <a:r>
              <a:rPr lang="de-CH" sz="2800" dirty="0">
                <a:latin typeface="Arial" charset="0"/>
              </a:rPr>
              <a:t>?</a:t>
            </a:r>
          </a:p>
        </p:txBody>
      </p:sp>
      <p:pic>
        <p:nvPicPr>
          <p:cNvPr id="167939" name="Picture 3" descr="44069005">
            <a:extLst>
              <a:ext uri="{FF2B5EF4-FFF2-40B4-BE49-F238E27FC236}">
                <a16:creationId xmlns:a16="http://schemas.microsoft.com/office/drawing/2014/main" id="{CE552A03-37CC-1641-97B9-AC7E1FE20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692150"/>
            <a:ext cx="46815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A436C1-C314-6C4E-9BAE-30F942E5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Infortuni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2D35B00D-AFC9-416B-8FE4-1CA7837D7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0"/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2 </a:t>
            </a:r>
            <a:r>
              <a:rPr lang="it-CH" sz="1600" b="1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</a:rPr>
              <a:t>Organizzazione di </a:t>
            </a:r>
          </a:p>
          <a:p>
            <a:pPr rtl="0"/>
            <a:r>
              <a:rPr lang="it-CH" sz="1600" b="1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lavoro &amp; emergenze</a:t>
            </a:r>
            <a:endParaRPr lang="it-CH" sz="24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64 -0.42199 L 0.09375 -0.35856 C 0.07148 -0.34606 0.04888 -0.31667 0.03125 -0.27894 C 0.0117 -0.23704 0.00208 -0.19722 0.00224 -0.16273 L -1.02564E-6 0 " pathEditMode="relative" rAng="2042254" ptsTypes="FffFF">
                                      <p:cBhvr>
                                        <p:cTn id="6" dur="2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1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29F46A9-3A4F-4244-B1AE-EADD3390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Protezione della persona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7418DBF-E789-2D4A-8E35-A94B35871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3050" y="1125538"/>
            <a:ext cx="4967288" cy="4651375"/>
          </a:xfrm>
        </p:spPr>
        <p:txBody>
          <a:bodyPr/>
          <a:lstStyle/>
          <a:p>
            <a:pPr marL="354013" indent="-354013" eaLnBrk="1" hangingPunct="1">
              <a:spcBef>
                <a:spcPct val="0"/>
              </a:spcBef>
              <a:spcAft>
                <a:spcPts val="1200"/>
              </a:spcAft>
            </a:pPr>
            <a:r>
              <a:rPr lang="it-IT" altLang="de-DE" sz="2800" b="0" spc="-10" dirty="0">
                <a:cs typeface="Arial" panose="020B0604020202020204" pitchFamily="34" charset="0"/>
              </a:rPr>
              <a:t>Casco forestale con visiera e protezione auricolare</a:t>
            </a:r>
          </a:p>
          <a:p>
            <a:pPr marL="354013" indent="-354013" eaLnBrk="1" hangingPunct="1">
              <a:spcBef>
                <a:spcPct val="0"/>
              </a:spcBef>
              <a:spcAft>
                <a:spcPts val="1200"/>
              </a:spcAft>
            </a:pPr>
            <a:r>
              <a:rPr lang="it-IT" altLang="de-DE" sz="2800" b="0" dirty="0">
                <a:cs typeface="Arial" panose="020B0604020202020204" pitchFamily="34" charset="0"/>
              </a:rPr>
              <a:t>Guanti da lavoro</a:t>
            </a:r>
          </a:p>
          <a:p>
            <a:pPr marL="354013" indent="-354013" eaLnBrk="1" hangingPunct="1">
              <a:spcBef>
                <a:spcPct val="0"/>
              </a:spcBef>
              <a:spcAft>
                <a:spcPts val="1200"/>
              </a:spcAft>
            </a:pPr>
            <a:r>
              <a:rPr lang="it-IT" altLang="de-DE" sz="2800" b="0" dirty="0">
                <a:cs typeface="Arial" panose="020B0604020202020204" pitchFamily="34" charset="0"/>
              </a:rPr>
              <a:t>Giacca con colori vistosi</a:t>
            </a:r>
          </a:p>
          <a:p>
            <a:pPr marL="354013" indent="-354013" eaLnBrk="1" hangingPunct="1">
              <a:spcBef>
                <a:spcPct val="0"/>
              </a:spcBef>
              <a:spcAft>
                <a:spcPts val="1200"/>
              </a:spcAft>
            </a:pPr>
            <a:r>
              <a:rPr lang="it-IT" altLang="de-DE" sz="2800" b="0" dirty="0">
                <a:cs typeface="Arial" panose="020B0604020202020204" pitchFamily="34" charset="0"/>
              </a:rPr>
              <a:t>Pantaloni con protezione antitaglio</a:t>
            </a:r>
          </a:p>
          <a:p>
            <a:pPr marL="354013" indent="-354013" eaLnBrk="1" hangingPunct="1">
              <a:spcBef>
                <a:spcPct val="0"/>
              </a:spcBef>
              <a:spcAft>
                <a:spcPts val="1200"/>
              </a:spcAft>
            </a:pPr>
            <a:r>
              <a:rPr lang="it-IT" altLang="de-DE" sz="2800" b="0" dirty="0">
                <a:cs typeface="Arial" panose="020B0604020202020204" pitchFamily="34" charset="0"/>
              </a:rPr>
              <a:t>Scarponi o stivali da lavoro robusti con suola artigliata</a:t>
            </a:r>
          </a:p>
        </p:txBody>
      </p:sp>
      <p:pic>
        <p:nvPicPr>
          <p:cNvPr id="30724" name="Picture 4" descr="Lutteurs_neu">
            <a:extLst>
              <a:ext uri="{FF2B5EF4-FFF2-40B4-BE49-F238E27FC236}">
                <a16:creationId xmlns:a16="http://schemas.microsoft.com/office/drawing/2014/main" id="{8180D67C-E808-F345-BD03-02537C07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125538"/>
            <a:ext cx="43989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9">
            <a:extLst>
              <a:ext uri="{FF2B5EF4-FFF2-40B4-BE49-F238E27FC236}">
                <a16:creationId xmlns:a16="http://schemas.microsoft.com/office/drawing/2014/main" id="{235D8F5C-E52E-1540-A3FF-67C8663BD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3 </a:t>
            </a:r>
            <a:r>
              <a:rPr lang="it-IT" altLang="de-DE" sz="1600" b="1" spc="-20" dirty="0">
                <a:latin typeface="Arial" panose="020B0604020202020204" pitchFamily="34" charset="0"/>
              </a:rPr>
              <a:t>Dispositivo di prote-</a:t>
            </a:r>
          </a:p>
          <a:p>
            <a:r>
              <a:rPr lang="it-IT" altLang="de-DE" sz="1600" b="1" spc="-20" dirty="0">
                <a:latin typeface="Arial" panose="020B0604020202020204" pitchFamily="34" charset="0"/>
              </a:rPr>
              <a:t>    zione individuale </a:t>
            </a:r>
          </a:p>
        </p:txBody>
      </p:sp>
      <p:sp>
        <p:nvSpPr>
          <p:cNvPr id="30726" name="Text Box 11">
            <a:extLst>
              <a:ext uri="{FF2B5EF4-FFF2-40B4-BE49-F238E27FC236}">
                <a16:creationId xmlns:a16="http://schemas.microsoft.com/office/drawing/2014/main" id="{F406AA95-09B9-B74D-878E-ADFFD10BBB15}"/>
              </a:ext>
            </a:extLst>
          </p:cNvPr>
          <p:cNvSpPr txBox="1">
            <a:spLocks noChangeArrowheads="1"/>
          </p:cNvSpPr>
          <p:nvPr/>
        </p:nvSpPr>
        <p:spPr bwMode="auto">
          <a:xfrm rot="-524613">
            <a:off x="187325" y="5138738"/>
            <a:ext cx="5527675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solidFill>
                  <a:srgbClr val="FD2F3E"/>
                </a:solidFill>
                <a:latin typeface="Arial" panose="020B0604020202020204" pitchFamily="34" charset="0"/>
              </a:rPr>
              <a:t>Il dispositivo di protezione individuale va indossato in modo sistematico per lavorare con la motosega!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rafik 9">
            <a:extLst>
              <a:ext uri="{FF2B5EF4-FFF2-40B4-BE49-F238E27FC236}">
                <a16:creationId xmlns:a16="http://schemas.microsoft.com/office/drawing/2014/main" id="{C24F124E-CAB2-2547-976F-373AC7EF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81075"/>
            <a:ext cx="8818562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>
            <a:extLst>
              <a:ext uri="{FF2B5EF4-FFF2-40B4-BE49-F238E27FC236}">
                <a16:creationId xmlns:a16="http://schemas.microsoft.com/office/drawing/2014/main" id="{F56B8398-87D7-8D4A-837B-2838B652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1847850"/>
            <a:ext cx="1785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interruttore d‘arresto</a:t>
            </a:r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EE9E876E-B496-3F4B-8BB0-AB8C737024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5075" y="2219325"/>
            <a:ext cx="6350" cy="1008063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EAD2ED4C-A9EC-4540-88DF-4F07811C5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0"/>
            <a:ext cx="2389188" cy="7413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it-IT" altLang="de-DE" sz="1600" b="1" dirty="0">
                <a:latin typeface="Arial" panose="020B0604020202020204" pitchFamily="34" charset="0"/>
              </a:rPr>
              <a:t>Macchine e attrezzi</a:t>
            </a:r>
          </a:p>
          <a:p>
            <a:r>
              <a:rPr lang="it-IT" altLang="de-DE" sz="1600" b="1" dirty="0">
                <a:latin typeface="Arial" panose="020B0604020202020204" pitchFamily="34" charset="0"/>
              </a:rPr>
              <a:t>     sicuri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C965A68B-7085-B044-AA50-FACAB980E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6475" y="2932113"/>
            <a:ext cx="446088" cy="690562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2775" name="Line 5">
            <a:extLst>
              <a:ext uri="{FF2B5EF4-FFF2-40B4-BE49-F238E27FC236}">
                <a16:creationId xmlns:a16="http://schemas.microsoft.com/office/drawing/2014/main" id="{9F349437-F734-2944-BB3A-9D673A5905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52563" y="5200650"/>
            <a:ext cx="187325" cy="896938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2776" name="Line 5">
            <a:extLst>
              <a:ext uri="{FF2B5EF4-FFF2-40B4-BE49-F238E27FC236}">
                <a16:creationId xmlns:a16="http://schemas.microsoft.com/office/drawing/2014/main" id="{97751134-4165-E748-BE4E-0FC2070FCB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8175" y="5170488"/>
            <a:ext cx="144463" cy="742950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2777" name="Line 5">
            <a:extLst>
              <a:ext uri="{FF2B5EF4-FFF2-40B4-BE49-F238E27FC236}">
                <a16:creationId xmlns:a16="http://schemas.microsoft.com/office/drawing/2014/main" id="{3F46AFF2-5335-534F-A9E1-7FFFEF6FED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4900" y="2947988"/>
            <a:ext cx="1046163" cy="717550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2778" name="Line 5">
            <a:extLst>
              <a:ext uri="{FF2B5EF4-FFF2-40B4-BE49-F238E27FC236}">
                <a16:creationId xmlns:a16="http://schemas.microsoft.com/office/drawing/2014/main" id="{3B2616E0-7C45-C147-BFE5-D6CE3ACD6C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7938" y="1627188"/>
            <a:ext cx="1304925" cy="587375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2779" name="Line 5">
            <a:extLst>
              <a:ext uri="{FF2B5EF4-FFF2-40B4-BE49-F238E27FC236}">
                <a16:creationId xmlns:a16="http://schemas.microsoft.com/office/drawing/2014/main" id="{E4EA121A-5558-434F-B8A1-2B66845B1A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40563" y="4868863"/>
            <a:ext cx="288925" cy="1022350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2780" name="Line 5">
            <a:extLst>
              <a:ext uri="{FF2B5EF4-FFF2-40B4-BE49-F238E27FC236}">
                <a16:creationId xmlns:a16="http://schemas.microsoft.com/office/drawing/2014/main" id="{274DC89A-7D54-E145-86FF-7F5CFF525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913" y="1506538"/>
            <a:ext cx="147637" cy="900112"/>
          </a:xfrm>
          <a:prstGeom prst="line">
            <a:avLst/>
          </a:prstGeom>
          <a:noFill/>
          <a:ln w="127000">
            <a:solidFill>
              <a:srgbClr val="D6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2781" name="Text Box 4">
            <a:extLst>
              <a:ext uri="{FF2B5EF4-FFF2-40B4-BE49-F238E27FC236}">
                <a16:creationId xmlns:a16="http://schemas.microsoft.com/office/drawing/2014/main" id="{56A6CBF0-6F59-824E-ABFD-A5DE2E77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5973763"/>
            <a:ext cx="2728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fermo della catena</a:t>
            </a:r>
          </a:p>
        </p:txBody>
      </p:sp>
      <p:sp>
        <p:nvSpPr>
          <p:cNvPr id="32782" name="Text Box 4">
            <a:extLst>
              <a:ext uri="{FF2B5EF4-FFF2-40B4-BE49-F238E27FC236}">
                <a16:creationId xmlns:a16="http://schemas.microsoft.com/office/drawing/2014/main" id="{91482361-F90C-2E4F-A595-92A46CC2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5891213"/>
            <a:ext cx="2728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protezione catena</a:t>
            </a:r>
          </a:p>
        </p:txBody>
      </p:sp>
      <p:sp>
        <p:nvSpPr>
          <p:cNvPr id="32783" name="Text Box 4">
            <a:extLst>
              <a:ext uri="{FF2B5EF4-FFF2-40B4-BE49-F238E27FC236}">
                <a16:creationId xmlns:a16="http://schemas.microsoft.com/office/drawing/2014/main" id="{C42C08C9-4D5E-014E-BAEF-85609B262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2581275"/>
            <a:ext cx="2728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CH" sz="1800" b="1" dirty="0">
                <a:solidFill>
                  <a:srgbClr val="333333"/>
                </a:solidFill>
                <a:latin typeface="Arial" panose="020B0604020202020204" pitchFamily="34" charset="0"/>
              </a:rPr>
              <a:t>silenziatore</a:t>
            </a:r>
            <a:endParaRPr lang="it-IT" altLang="de-DE" sz="18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2784" name="Text Box 4">
            <a:extLst>
              <a:ext uri="{FF2B5EF4-FFF2-40B4-BE49-F238E27FC236}">
                <a16:creationId xmlns:a16="http://schemas.microsoft.com/office/drawing/2014/main" id="{8741CDD0-A615-D64A-B3DD-0ED402A4B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3" y="981075"/>
            <a:ext cx="27289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freno catena con paramano</a:t>
            </a:r>
          </a:p>
        </p:txBody>
      </p:sp>
      <p:sp>
        <p:nvSpPr>
          <p:cNvPr id="32785" name="Text Box 4">
            <a:extLst>
              <a:ext uri="{FF2B5EF4-FFF2-40B4-BE49-F238E27FC236}">
                <a16:creationId xmlns:a16="http://schemas.microsoft.com/office/drawing/2014/main" id="{9896B573-0E05-984C-9C1A-DF5FE887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1079500"/>
            <a:ext cx="32997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altLang="it-CH" sz="1800" b="1" dirty="0">
                <a:solidFill>
                  <a:srgbClr val="333333"/>
                </a:solidFill>
                <a:latin typeface="Arial" panose="020B0604020202020204" pitchFamily="34" charset="0"/>
              </a:rPr>
              <a:t>ammortizzatore antivibrante</a:t>
            </a:r>
          </a:p>
        </p:txBody>
      </p:sp>
      <p:sp>
        <p:nvSpPr>
          <p:cNvPr id="32786" name="Text Box 4">
            <a:extLst>
              <a:ext uri="{FF2B5EF4-FFF2-40B4-BE49-F238E27FC236}">
                <a16:creationId xmlns:a16="http://schemas.microsoft.com/office/drawing/2014/main" id="{F3E15741-6847-EF4C-958B-BDB23B6D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2565400"/>
            <a:ext cx="1998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sicura dell’acceleratore</a:t>
            </a:r>
          </a:p>
        </p:txBody>
      </p:sp>
      <p:sp>
        <p:nvSpPr>
          <p:cNvPr id="32787" name="Text Box 4">
            <a:extLst>
              <a:ext uri="{FF2B5EF4-FFF2-40B4-BE49-F238E27FC236}">
                <a16:creationId xmlns:a16="http://schemas.microsoft.com/office/drawing/2014/main" id="{ED401775-4150-2E48-A617-FD45FD4D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6097588"/>
            <a:ext cx="2728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1800" b="1" dirty="0">
                <a:solidFill>
                  <a:srgbClr val="333333"/>
                </a:solidFill>
                <a:latin typeface="Arial" panose="020B0604020202020204" pitchFamily="34" charset="0"/>
              </a:rPr>
              <a:t>paramano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29416DBF-9465-5843-BDBC-3726F379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Motosega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llipse 2">
            <a:extLst>
              <a:ext uri="{FF2B5EF4-FFF2-40B4-BE49-F238E27FC236}">
                <a16:creationId xmlns:a16="http://schemas.microsoft.com/office/drawing/2014/main" id="{85C593B5-9A96-2D4B-8968-4B67C6C1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3470275"/>
            <a:ext cx="1082675" cy="118268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de-DE" dirty="0"/>
          </a:p>
        </p:txBody>
      </p:sp>
      <p:pic>
        <p:nvPicPr>
          <p:cNvPr id="33795" name="Picture 3" descr="Rueckefahrzeug_frei">
            <a:extLst>
              <a:ext uri="{FF2B5EF4-FFF2-40B4-BE49-F238E27FC236}">
                <a16:creationId xmlns:a16="http://schemas.microsoft.com/office/drawing/2014/main" id="{271E74CB-ABF0-B947-A9E9-A1FEEC275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916113"/>
            <a:ext cx="63404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8C625A76-854B-7E44-B0F4-2E47E8CF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5445125"/>
            <a:ext cx="3491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dirty="0">
                <a:latin typeface="Arial" panose="020B0604020202020204" pitchFamily="34" charset="0"/>
              </a:rPr>
              <a:t>dispositivo d’emergenza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7B8F2818-824B-EC4A-8AB1-359191B52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981075"/>
            <a:ext cx="29434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dirty="0">
                <a:latin typeface="Arial" panose="020B0604020202020204" pitchFamily="34" charset="0"/>
              </a:rPr>
              <a:t>griglia di protezione </a:t>
            </a:r>
            <a:br>
              <a:rPr lang="it-IT" altLang="de-DE" dirty="0">
                <a:latin typeface="Arial" panose="020B0604020202020204" pitchFamily="34" charset="0"/>
              </a:rPr>
            </a:br>
            <a:r>
              <a:rPr lang="it-IT" altLang="de-DE" dirty="0">
                <a:latin typeface="Arial" panose="020B0604020202020204" pitchFamily="34" charset="0"/>
              </a:rPr>
              <a:t>posteriore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F49DB573-0E26-3745-8D41-115A9D2A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2565400"/>
            <a:ext cx="29418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dirty="0">
                <a:latin typeface="Arial" panose="020B0604020202020204" pitchFamily="34" charset="0"/>
              </a:rPr>
              <a:t>mezzi d‘imbracatura</a:t>
            </a:r>
          </a:p>
          <a:p>
            <a:r>
              <a:rPr lang="it-IT" altLang="de-DE" dirty="0">
                <a:latin typeface="Arial" panose="020B0604020202020204" pitchFamily="34" charset="0"/>
              </a:rPr>
              <a:t>adatti alla </a:t>
            </a:r>
            <a:br>
              <a:rPr lang="it-IT" altLang="de-DE" dirty="0">
                <a:latin typeface="Arial" panose="020B0604020202020204" pitchFamily="34" charset="0"/>
              </a:rPr>
            </a:br>
            <a:r>
              <a:rPr lang="it-IT" altLang="de-DE" dirty="0">
                <a:latin typeface="Arial" panose="020B0604020202020204" pitchFamily="34" charset="0"/>
              </a:rPr>
              <a:t>forza di trazione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19A3AA3B-73F0-B645-9AA0-7AD11FC5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5516563"/>
            <a:ext cx="32335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dirty="0">
                <a:latin typeface="Arial" panose="020B0604020202020204" pitchFamily="34" charset="0"/>
              </a:rPr>
              <a:t>posizione sicura per </a:t>
            </a:r>
            <a:br>
              <a:rPr lang="it-IT" altLang="de-DE" dirty="0">
                <a:latin typeface="Arial" panose="020B0604020202020204" pitchFamily="34" charset="0"/>
              </a:rPr>
            </a:br>
            <a:r>
              <a:rPr lang="it-IT" altLang="de-DE" dirty="0">
                <a:latin typeface="Arial" panose="020B0604020202020204" pitchFamily="34" charset="0"/>
              </a:rPr>
              <a:t>chi controlla i comandi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AB6DB4BA-E1CF-E345-8E9F-C60DB6963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1125538"/>
            <a:ext cx="2805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dirty="0">
                <a:latin typeface="Arial" panose="020B0604020202020204" pitchFamily="34" charset="0"/>
              </a:rPr>
              <a:t>cabina di sicurezza</a:t>
            </a:r>
          </a:p>
        </p:txBody>
      </p:sp>
      <p:sp>
        <p:nvSpPr>
          <p:cNvPr id="33801" name="Line 10">
            <a:extLst>
              <a:ext uri="{FF2B5EF4-FFF2-40B4-BE49-F238E27FC236}">
                <a16:creationId xmlns:a16="http://schemas.microsoft.com/office/drawing/2014/main" id="{F4B19E7B-76E7-1E4D-AE7D-8D21DBE1A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5075" y="1557338"/>
            <a:ext cx="1368425" cy="71913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3802" name="Text Box 14">
            <a:extLst>
              <a:ext uri="{FF2B5EF4-FFF2-40B4-BE49-F238E27FC236}">
                <a16:creationId xmlns:a16="http://schemas.microsoft.com/office/drawing/2014/main" id="{15380E73-75DC-2746-A600-FE6FDE0E2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688" y="4797425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dirty="0">
                <a:latin typeface="Arial" panose="020B0604020202020204" pitchFamily="34" charset="0"/>
              </a:rPr>
              <a:t>salita facile </a:t>
            </a:r>
          </a:p>
        </p:txBody>
      </p:sp>
      <p:sp>
        <p:nvSpPr>
          <p:cNvPr id="33803" name="Line 18">
            <a:extLst>
              <a:ext uri="{FF2B5EF4-FFF2-40B4-BE49-F238E27FC236}">
                <a16:creationId xmlns:a16="http://schemas.microsoft.com/office/drawing/2014/main" id="{6B489A46-C2B7-FC40-83DF-73C5810EA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213100"/>
            <a:ext cx="1081088" cy="647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3804" name="Line 19">
            <a:extLst>
              <a:ext uri="{FF2B5EF4-FFF2-40B4-BE49-F238E27FC236}">
                <a16:creationId xmlns:a16="http://schemas.microsoft.com/office/drawing/2014/main" id="{FD403E36-13AB-E34F-A499-B1C4B2F8F4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2775" y="3860800"/>
            <a:ext cx="1223963" cy="1800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3805" name="Line 20">
            <a:extLst>
              <a:ext uri="{FF2B5EF4-FFF2-40B4-BE49-F238E27FC236}">
                <a16:creationId xmlns:a16="http://schemas.microsoft.com/office/drawing/2014/main" id="{7B8D5132-EFA8-BB41-B3BF-69DFC93589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7825" y="2708275"/>
            <a:ext cx="0" cy="280828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3806" name="Line 21">
            <a:extLst>
              <a:ext uri="{FF2B5EF4-FFF2-40B4-BE49-F238E27FC236}">
                <a16:creationId xmlns:a16="http://schemas.microsoft.com/office/drawing/2014/main" id="{0559B2F1-3071-DA48-A5E0-AF6913CBFC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4663" y="3933825"/>
            <a:ext cx="865187" cy="93503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3807" name="Line 22">
            <a:extLst>
              <a:ext uri="{FF2B5EF4-FFF2-40B4-BE49-F238E27FC236}">
                <a16:creationId xmlns:a16="http://schemas.microsoft.com/office/drawing/2014/main" id="{1CB6F896-8A1E-614B-B20E-78AA1B6AE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1557338"/>
            <a:ext cx="360363" cy="647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3808" name="Text Box 23">
            <a:extLst>
              <a:ext uri="{FF2B5EF4-FFF2-40B4-BE49-F238E27FC236}">
                <a16:creationId xmlns:a16="http://schemas.microsoft.com/office/drawing/2014/main" id="{019031C1-F89E-724D-8F57-0FD911C34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it-IT" altLang="de-DE" sz="1600" b="1" dirty="0">
                <a:latin typeface="Arial" panose="020B0604020202020204" pitchFamily="34" charset="0"/>
              </a:rPr>
              <a:t>Macchine e attrezzi</a:t>
            </a:r>
          </a:p>
          <a:p>
            <a:r>
              <a:rPr lang="it-IT" altLang="de-DE" sz="1600" b="1" dirty="0">
                <a:latin typeface="Arial" panose="020B0604020202020204" pitchFamily="34" charset="0"/>
              </a:rPr>
              <a:t>     sicuri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1C29FE-1ABB-2A40-BA21-4A45B720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Trattore con argano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olzspalter Goetschmann">
            <a:extLst>
              <a:ext uri="{FF2B5EF4-FFF2-40B4-BE49-F238E27FC236}">
                <a16:creationId xmlns:a16="http://schemas.microsoft.com/office/drawing/2014/main" id="{D26E24C1-5C99-C041-BF2F-B8209AC0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944563"/>
            <a:ext cx="415766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8">
            <a:extLst>
              <a:ext uri="{FF2B5EF4-FFF2-40B4-BE49-F238E27FC236}">
                <a16:creationId xmlns:a16="http://schemas.microsoft.com/office/drawing/2014/main" id="{FA877CA0-6C1E-244C-831D-281B9C271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36" y="1989138"/>
            <a:ext cx="25207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assenza di punti di cesoiamento</a:t>
            </a:r>
          </a:p>
        </p:txBody>
      </p:sp>
      <p:sp>
        <p:nvSpPr>
          <p:cNvPr id="35844" name="Text Box 9">
            <a:extLst>
              <a:ext uri="{FF2B5EF4-FFF2-40B4-BE49-F238E27FC236}">
                <a16:creationId xmlns:a16="http://schemas.microsoft.com/office/drawing/2014/main" id="{173376C3-14C9-5841-BE1D-F7F8EA7A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5084763"/>
            <a:ext cx="19446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superficie d‘appoggio sicura</a:t>
            </a:r>
          </a:p>
        </p:txBody>
      </p:sp>
      <p:sp>
        <p:nvSpPr>
          <p:cNvPr id="35845" name="Text Box 10">
            <a:extLst>
              <a:ext uri="{FF2B5EF4-FFF2-40B4-BE49-F238E27FC236}">
                <a16:creationId xmlns:a16="http://schemas.microsoft.com/office/drawing/2014/main" id="{917A95A5-87E7-C94C-9774-40D1B719E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125538"/>
            <a:ext cx="2808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ausili ergonomici</a:t>
            </a:r>
          </a:p>
        </p:txBody>
      </p:sp>
      <p:sp>
        <p:nvSpPr>
          <p:cNvPr id="35846" name="Text Box 11">
            <a:extLst>
              <a:ext uri="{FF2B5EF4-FFF2-40B4-BE49-F238E27FC236}">
                <a16:creationId xmlns:a16="http://schemas.microsoft.com/office/drawing/2014/main" id="{A498F5F2-32D5-D443-B181-466013C1B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888" y="2492375"/>
            <a:ext cx="322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comando bimanuale</a:t>
            </a:r>
          </a:p>
        </p:txBody>
      </p:sp>
      <p:sp>
        <p:nvSpPr>
          <p:cNvPr id="35847" name="Text Box 12">
            <a:extLst>
              <a:ext uri="{FF2B5EF4-FFF2-40B4-BE49-F238E27FC236}">
                <a16:creationId xmlns:a16="http://schemas.microsoft.com/office/drawing/2014/main" id="{0EAEF70D-07F1-ED40-83D5-A1ACE80C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3573463"/>
            <a:ext cx="26638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possibilità di </a:t>
            </a:r>
            <a:r>
              <a:rPr lang="it-CH" altLang="de-DE" dirty="0">
                <a:latin typeface="Arial" panose="020B0604020202020204" pitchFamily="34" charset="0"/>
              </a:rPr>
              <a:t>fissaggio</a:t>
            </a:r>
            <a:r>
              <a:rPr lang="it-IT" altLang="de-DE" dirty="0">
                <a:latin typeface="Arial" panose="020B0604020202020204" pitchFamily="34" charset="0"/>
              </a:rPr>
              <a:t> degli squartoni</a:t>
            </a:r>
          </a:p>
        </p:txBody>
      </p:sp>
      <p:sp>
        <p:nvSpPr>
          <p:cNvPr id="35848" name="Text Box 13">
            <a:extLst>
              <a:ext uri="{FF2B5EF4-FFF2-40B4-BE49-F238E27FC236}">
                <a16:creationId xmlns:a16="http://schemas.microsoft.com/office/drawing/2014/main" id="{ACC86943-38B4-A544-8E3C-64B5F7B09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933825"/>
            <a:ext cx="2087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barre di trattenuta</a:t>
            </a:r>
          </a:p>
        </p:txBody>
      </p:sp>
      <p:sp>
        <p:nvSpPr>
          <p:cNvPr id="35849" name="Line 14">
            <a:extLst>
              <a:ext uri="{FF2B5EF4-FFF2-40B4-BE49-F238E27FC236}">
                <a16:creationId xmlns:a16="http://schemas.microsoft.com/office/drawing/2014/main" id="{FB0D9E02-212B-BB4F-8E1B-1FECEE073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1338" y="2349500"/>
            <a:ext cx="1655762" cy="14287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5850" name="Line 15">
            <a:extLst>
              <a:ext uri="{FF2B5EF4-FFF2-40B4-BE49-F238E27FC236}">
                <a16:creationId xmlns:a16="http://schemas.microsoft.com/office/drawing/2014/main" id="{10196114-6817-8E44-81CD-ED3706EF9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4149725"/>
            <a:ext cx="1728787" cy="2413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5851" name="Line 16">
            <a:extLst>
              <a:ext uri="{FF2B5EF4-FFF2-40B4-BE49-F238E27FC236}">
                <a16:creationId xmlns:a16="http://schemas.microsoft.com/office/drawing/2014/main" id="{C481A06D-6564-6247-BFE4-8C71D026F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175" y="5445125"/>
            <a:ext cx="1800225" cy="36036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5852" name="Line 17">
            <a:extLst>
              <a:ext uri="{FF2B5EF4-FFF2-40B4-BE49-F238E27FC236}">
                <a16:creationId xmlns:a16="http://schemas.microsoft.com/office/drawing/2014/main" id="{999B9293-E1C8-A84D-8988-73A33F959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5663" y="1557338"/>
            <a:ext cx="2016125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5853" name="Line 18">
            <a:extLst>
              <a:ext uri="{FF2B5EF4-FFF2-40B4-BE49-F238E27FC236}">
                <a16:creationId xmlns:a16="http://schemas.microsoft.com/office/drawing/2014/main" id="{3687D3B7-94D0-B14B-86C5-5A26097673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89625" y="2349500"/>
            <a:ext cx="576263" cy="35877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5854" name="Line 19">
            <a:extLst>
              <a:ext uri="{FF2B5EF4-FFF2-40B4-BE49-F238E27FC236}">
                <a16:creationId xmlns:a16="http://schemas.microsoft.com/office/drawing/2014/main" id="{024A06FC-AD1F-A54F-850A-494E924613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8900" y="3068638"/>
            <a:ext cx="1871663" cy="7207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5855" name="Line 20">
            <a:extLst>
              <a:ext uri="{FF2B5EF4-FFF2-40B4-BE49-F238E27FC236}">
                <a16:creationId xmlns:a16="http://schemas.microsoft.com/office/drawing/2014/main" id="{16335AA2-7855-864A-8E6C-8C7059B75C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57825" y="2636838"/>
            <a:ext cx="1008063" cy="7143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5856" name="Text Box 21">
            <a:extLst>
              <a:ext uri="{FF2B5EF4-FFF2-40B4-BE49-F238E27FC236}">
                <a16:creationId xmlns:a16="http://schemas.microsoft.com/office/drawing/2014/main" id="{0093626F-0051-B548-AAB9-93E206AF7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it-IT" altLang="de-DE" sz="1600" b="1" dirty="0">
                <a:latin typeface="Arial" panose="020B0604020202020204" pitchFamily="34" charset="0"/>
              </a:rPr>
              <a:t>Macchine e attrezzi</a:t>
            </a:r>
          </a:p>
          <a:p>
            <a:r>
              <a:rPr lang="it-IT" altLang="de-DE" sz="1600" b="1" dirty="0">
                <a:latin typeface="Arial" panose="020B0604020202020204" pitchFamily="34" charset="0"/>
              </a:rPr>
              <a:t>     sicuri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FF9780-2083-C84F-A2CE-50707323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Macchina spaccalegna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bgerundetes Rechteck 2">
            <a:extLst>
              <a:ext uri="{FF2B5EF4-FFF2-40B4-BE49-F238E27FC236}">
                <a16:creationId xmlns:a16="http://schemas.microsoft.com/office/drawing/2014/main" id="{73DFCCA4-5664-6844-B7E8-40A2F5BDB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3357563"/>
            <a:ext cx="1584325" cy="2374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de-DE" dirty="0"/>
          </a:p>
        </p:txBody>
      </p:sp>
      <p:sp>
        <p:nvSpPr>
          <p:cNvPr id="37891" name="Abgerundetes Rechteck 17">
            <a:extLst>
              <a:ext uri="{FF2B5EF4-FFF2-40B4-BE49-F238E27FC236}">
                <a16:creationId xmlns:a16="http://schemas.microsoft.com/office/drawing/2014/main" id="{4CD809D2-5D29-1643-81D2-F1B67B781078}"/>
              </a:ext>
            </a:extLst>
          </p:cNvPr>
          <p:cNvSpPr>
            <a:spLocks noChangeArrowheads="1"/>
          </p:cNvSpPr>
          <p:nvPr/>
        </p:nvSpPr>
        <p:spPr bwMode="auto">
          <a:xfrm rot="-1984958">
            <a:off x="6048375" y="1317625"/>
            <a:ext cx="1585913" cy="2376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de-DE" dirty="0"/>
          </a:p>
        </p:txBody>
      </p:sp>
      <p:pic>
        <p:nvPicPr>
          <p:cNvPr id="37892" name="Picture 5" descr="Forstanhänger_Juni_07_D200_ 133_frei">
            <a:extLst>
              <a:ext uri="{FF2B5EF4-FFF2-40B4-BE49-F238E27FC236}">
                <a16:creationId xmlns:a16="http://schemas.microsoft.com/office/drawing/2014/main" id="{D80716F6-0992-9A49-AC95-5051288E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836613"/>
            <a:ext cx="649446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9">
            <a:extLst>
              <a:ext uri="{FF2B5EF4-FFF2-40B4-BE49-F238E27FC236}">
                <a16:creationId xmlns:a16="http://schemas.microsoft.com/office/drawing/2014/main" id="{898DF0E5-3C96-B440-8A19-6A6D413E2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4652963"/>
            <a:ext cx="259238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2300" dirty="0">
                <a:latin typeface="Arial" panose="020B0604020202020204" pitchFamily="34" charset="0"/>
              </a:rPr>
              <a:t>posizione di </a:t>
            </a:r>
            <a:br>
              <a:rPr lang="it-IT" altLang="de-DE" sz="2300" dirty="0">
                <a:latin typeface="Arial" panose="020B0604020202020204" pitchFamily="34" charset="0"/>
              </a:rPr>
            </a:br>
            <a:r>
              <a:rPr lang="it-IT" altLang="de-DE" sz="2300" dirty="0">
                <a:latin typeface="Arial" panose="020B0604020202020204" pitchFamily="34" charset="0"/>
              </a:rPr>
              <a:t>comando sicura</a:t>
            </a:r>
          </a:p>
        </p:txBody>
      </p:sp>
      <p:sp>
        <p:nvSpPr>
          <p:cNvPr id="37894" name="Text Box 10">
            <a:extLst>
              <a:ext uri="{FF2B5EF4-FFF2-40B4-BE49-F238E27FC236}">
                <a16:creationId xmlns:a16="http://schemas.microsoft.com/office/drawing/2014/main" id="{C2139835-D74B-E147-9F7D-F324163C0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5876925"/>
            <a:ext cx="280828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2300" dirty="0">
                <a:latin typeface="Arial" panose="020B0604020202020204" pitchFamily="34" charset="0"/>
              </a:rPr>
              <a:t>equipaggiamento da strada</a:t>
            </a:r>
          </a:p>
        </p:txBody>
      </p:sp>
      <p:sp>
        <p:nvSpPr>
          <p:cNvPr id="37895" name="Text Box 11">
            <a:extLst>
              <a:ext uri="{FF2B5EF4-FFF2-40B4-BE49-F238E27FC236}">
                <a16:creationId xmlns:a16="http://schemas.microsoft.com/office/drawing/2014/main" id="{01813990-3730-134F-B8BA-56FB439B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6165850"/>
            <a:ext cx="40322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2300" dirty="0">
                <a:latin typeface="Arial" panose="020B0604020202020204" pitchFamily="34" charset="0"/>
              </a:rPr>
              <a:t>appoggi della gru regolabili</a:t>
            </a:r>
          </a:p>
        </p:txBody>
      </p:sp>
      <p:sp>
        <p:nvSpPr>
          <p:cNvPr id="37896" name="Text Box 12">
            <a:extLst>
              <a:ext uri="{FF2B5EF4-FFF2-40B4-BE49-F238E27FC236}">
                <a16:creationId xmlns:a16="http://schemas.microsoft.com/office/drawing/2014/main" id="{43531F2F-CE0D-B240-9DB8-60BE2FB3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1268413"/>
            <a:ext cx="2735262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2300" dirty="0">
                <a:latin typeface="Arial" panose="020B0604020202020204" pitchFamily="34" charset="0"/>
              </a:rPr>
              <a:t>carico max. bordo griglia di protezione</a:t>
            </a:r>
          </a:p>
        </p:txBody>
      </p:sp>
      <p:sp>
        <p:nvSpPr>
          <p:cNvPr id="37897" name="Text Box 13">
            <a:extLst>
              <a:ext uri="{FF2B5EF4-FFF2-40B4-BE49-F238E27FC236}">
                <a16:creationId xmlns:a16="http://schemas.microsoft.com/office/drawing/2014/main" id="{FCB18C78-873D-D044-803B-F4E52F446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420938"/>
            <a:ext cx="273526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2300" dirty="0">
                <a:latin typeface="Arial" panose="020B0604020202020204" pitchFamily="34" charset="0"/>
              </a:rPr>
              <a:t>dispositivo d’emergenza</a:t>
            </a:r>
          </a:p>
        </p:txBody>
      </p:sp>
      <p:sp>
        <p:nvSpPr>
          <p:cNvPr id="37898" name="Text Box 14">
            <a:extLst>
              <a:ext uri="{FF2B5EF4-FFF2-40B4-BE49-F238E27FC236}">
                <a16:creationId xmlns:a16="http://schemas.microsoft.com/office/drawing/2014/main" id="{B0B8D62B-0958-DF49-86EC-3F19691D3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908050"/>
            <a:ext cx="24320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sz="2300" dirty="0">
                <a:latin typeface="Arial" panose="020B0604020202020204" pitchFamily="34" charset="0"/>
              </a:rPr>
              <a:t>rispettare la zona di pericolo</a:t>
            </a:r>
          </a:p>
        </p:txBody>
      </p:sp>
      <p:sp>
        <p:nvSpPr>
          <p:cNvPr id="37899" name="Line 15">
            <a:extLst>
              <a:ext uri="{FF2B5EF4-FFF2-40B4-BE49-F238E27FC236}">
                <a16:creationId xmlns:a16="http://schemas.microsoft.com/office/drawing/2014/main" id="{4C0771BF-47EE-6D43-A829-EFFF081E6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1700213"/>
            <a:ext cx="1081088" cy="11525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7900" name="Line 16">
            <a:extLst>
              <a:ext uri="{FF2B5EF4-FFF2-40B4-BE49-F238E27FC236}">
                <a16:creationId xmlns:a16="http://schemas.microsoft.com/office/drawing/2014/main" id="{9E8B2EB6-A6C6-6945-B83D-5C734765C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3950" y="1700213"/>
            <a:ext cx="863600" cy="1444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7901" name="Line 17">
            <a:extLst>
              <a:ext uri="{FF2B5EF4-FFF2-40B4-BE49-F238E27FC236}">
                <a16:creationId xmlns:a16="http://schemas.microsoft.com/office/drawing/2014/main" id="{5688EB7E-4074-BE41-AC27-C0A219171B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0475" y="5300663"/>
            <a:ext cx="865188" cy="5762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7902" name="Line 18">
            <a:extLst>
              <a:ext uri="{FF2B5EF4-FFF2-40B4-BE49-F238E27FC236}">
                <a16:creationId xmlns:a16="http://schemas.microsoft.com/office/drawing/2014/main" id="{E06FE34A-52B8-A046-B188-E8C571EEF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3275" y="4724400"/>
            <a:ext cx="1008063" cy="21748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7903" name="Line 19">
            <a:extLst>
              <a:ext uri="{FF2B5EF4-FFF2-40B4-BE49-F238E27FC236}">
                <a16:creationId xmlns:a16="http://schemas.microsoft.com/office/drawing/2014/main" id="{CFBA4BA0-52B8-0445-A3BC-7EE5AF704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5438" y="2708275"/>
            <a:ext cx="792162" cy="64928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7904" name="Line 20">
            <a:extLst>
              <a:ext uri="{FF2B5EF4-FFF2-40B4-BE49-F238E27FC236}">
                <a16:creationId xmlns:a16="http://schemas.microsoft.com/office/drawing/2014/main" id="{973DE38B-8A67-6943-803A-CB9A73526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6825" y="4868863"/>
            <a:ext cx="144463" cy="7207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7905" name="Text Box 21">
            <a:extLst>
              <a:ext uri="{FF2B5EF4-FFF2-40B4-BE49-F238E27FC236}">
                <a16:creationId xmlns:a16="http://schemas.microsoft.com/office/drawing/2014/main" id="{4FDE9EBD-9502-F545-8A5C-5D49E85C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it-IT" altLang="de-DE" sz="1600" b="1" dirty="0">
                <a:latin typeface="Arial" panose="020B0604020202020204" pitchFamily="34" charset="0"/>
              </a:rPr>
              <a:t>Macchine e attrezzi</a:t>
            </a:r>
          </a:p>
          <a:p>
            <a:r>
              <a:rPr lang="it-IT" altLang="de-DE" sz="1600" b="1" dirty="0">
                <a:latin typeface="Arial" panose="020B0604020202020204" pitchFamily="34" charset="0"/>
              </a:rPr>
              <a:t>     sicuri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D52906-BB1E-7949-AD1B-15594D5E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Rimorchio forestale con gru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Goetschann_fraese">
            <a:extLst>
              <a:ext uri="{FF2B5EF4-FFF2-40B4-BE49-F238E27FC236}">
                <a16:creationId xmlns:a16="http://schemas.microsoft.com/office/drawing/2014/main" id="{76F13B85-12A4-F34E-A4AC-7290FE84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412875"/>
            <a:ext cx="51085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8">
            <a:extLst>
              <a:ext uri="{FF2B5EF4-FFF2-40B4-BE49-F238E27FC236}">
                <a16:creationId xmlns:a16="http://schemas.microsoft.com/office/drawing/2014/main" id="{0C709D48-AEDF-D24B-84FF-58B9FF73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908050"/>
            <a:ext cx="2736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dispositivo di avanzamento</a:t>
            </a:r>
          </a:p>
        </p:txBody>
      </p:sp>
      <p:sp>
        <p:nvSpPr>
          <p:cNvPr id="39940" name="Text Box 9">
            <a:extLst>
              <a:ext uri="{FF2B5EF4-FFF2-40B4-BE49-F238E27FC236}">
                <a16:creationId xmlns:a16="http://schemas.microsoft.com/office/drawing/2014/main" id="{DAE0DB99-B016-124A-A591-33BCBF6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365625"/>
            <a:ext cx="2160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banco scorre-vole con molla di richiamo</a:t>
            </a:r>
          </a:p>
        </p:txBody>
      </p:sp>
      <p:sp>
        <p:nvSpPr>
          <p:cNvPr id="39941" name="Text Box 10">
            <a:extLst>
              <a:ext uri="{FF2B5EF4-FFF2-40B4-BE49-F238E27FC236}">
                <a16:creationId xmlns:a16="http://schemas.microsoft.com/office/drawing/2014/main" id="{D664D4E7-E28D-8C4C-867C-0C6943DF2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2708275"/>
            <a:ext cx="23193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copri lama della sega sopra e sotto</a:t>
            </a:r>
          </a:p>
        </p:txBody>
      </p:sp>
      <p:sp>
        <p:nvSpPr>
          <p:cNvPr id="39942" name="Text Box 11">
            <a:extLst>
              <a:ext uri="{FF2B5EF4-FFF2-40B4-BE49-F238E27FC236}">
                <a16:creationId xmlns:a16="http://schemas.microsoft.com/office/drawing/2014/main" id="{04FB3242-146A-5748-9453-A12FFD1A3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2738"/>
            <a:ext cx="215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larghezza d‘appoggio</a:t>
            </a:r>
          </a:p>
        </p:txBody>
      </p:sp>
      <p:sp>
        <p:nvSpPr>
          <p:cNvPr id="39943" name="Text Box 12">
            <a:extLst>
              <a:ext uri="{FF2B5EF4-FFF2-40B4-BE49-F238E27FC236}">
                <a16:creationId xmlns:a16="http://schemas.microsoft.com/office/drawing/2014/main" id="{357CA4CA-65CB-5B48-9A1A-8B2700F15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4724400"/>
            <a:ext cx="2232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freno d‘inerzia</a:t>
            </a:r>
          </a:p>
        </p:txBody>
      </p:sp>
      <p:sp>
        <p:nvSpPr>
          <p:cNvPr id="39944" name="Line 13">
            <a:extLst>
              <a:ext uri="{FF2B5EF4-FFF2-40B4-BE49-F238E27FC236}">
                <a16:creationId xmlns:a16="http://schemas.microsoft.com/office/drawing/2014/main" id="{2AB433B4-8759-824E-ADBE-368CE0BD3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4350" y="1412875"/>
            <a:ext cx="2808288" cy="79216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9945" name="Line 14">
            <a:extLst>
              <a:ext uri="{FF2B5EF4-FFF2-40B4-BE49-F238E27FC236}">
                <a16:creationId xmlns:a16="http://schemas.microsoft.com/office/drawing/2014/main" id="{8085BA9E-4138-C943-B0E0-66E7BA798B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3275" y="2636838"/>
            <a:ext cx="3600450" cy="5048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9946" name="Line 15">
            <a:extLst>
              <a:ext uri="{FF2B5EF4-FFF2-40B4-BE49-F238E27FC236}">
                <a16:creationId xmlns:a16="http://schemas.microsoft.com/office/drawing/2014/main" id="{45265494-5026-9047-8156-1551E38C91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2050" y="3429000"/>
            <a:ext cx="1441450" cy="12954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9947" name="Line 16">
            <a:extLst>
              <a:ext uri="{FF2B5EF4-FFF2-40B4-BE49-F238E27FC236}">
                <a16:creationId xmlns:a16="http://schemas.microsoft.com/office/drawing/2014/main" id="{C02355CB-A8DF-C343-AD7E-AC1B1BE60A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53225" y="2852738"/>
            <a:ext cx="647700" cy="4318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9948" name="Line 17">
            <a:extLst>
              <a:ext uri="{FF2B5EF4-FFF2-40B4-BE49-F238E27FC236}">
                <a16:creationId xmlns:a16="http://schemas.microsoft.com/office/drawing/2014/main" id="{BB3C0A63-C26B-A34F-B98D-63B877EC1C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6963" y="3716338"/>
            <a:ext cx="1296987" cy="12255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9949" name="Line 18">
            <a:extLst>
              <a:ext uri="{FF2B5EF4-FFF2-40B4-BE49-F238E27FC236}">
                <a16:creationId xmlns:a16="http://schemas.microsoft.com/office/drawing/2014/main" id="{D7D541CE-F4C4-9449-A687-39AAE52875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7688" y="3284538"/>
            <a:ext cx="503237" cy="6492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39950" name="Text Box 19">
            <a:extLst>
              <a:ext uri="{FF2B5EF4-FFF2-40B4-BE49-F238E27FC236}">
                <a16:creationId xmlns:a16="http://schemas.microsoft.com/office/drawing/2014/main" id="{3B619762-B670-8E44-B448-26229003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it-IT" altLang="de-DE" sz="1600" b="1" dirty="0">
                <a:latin typeface="Arial" panose="020B0604020202020204" pitchFamily="34" charset="0"/>
              </a:rPr>
              <a:t>Macchine e attrezzi</a:t>
            </a:r>
          </a:p>
          <a:p>
            <a:r>
              <a:rPr lang="it-IT" altLang="de-DE" sz="1600" b="1" dirty="0">
                <a:latin typeface="Arial" panose="020B0604020202020204" pitchFamily="34" charset="0"/>
              </a:rPr>
              <a:t>     sicuri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C4735F-FB3B-2F48-AD3C-44799732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Fresa per legna da ardere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D56C388E-D560-2A43-9B7E-5B2E912ACA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588" y="1557338"/>
            <a:ext cx="9632950" cy="2663825"/>
          </a:xfrm>
        </p:spPr>
        <p:txBody>
          <a:bodyPr>
            <a:normAutofit fontScale="92500" lnSpcReduction="10000"/>
          </a:bodyPr>
          <a:lstStyle/>
          <a:p>
            <a:pPr indent="-27432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sz="5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Lavori con la motosega e di raccolta del legname in </a:t>
            </a:r>
            <a:br>
              <a:rPr lang="it-IT" sz="5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 sz="5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tutta sicurezza </a:t>
            </a:r>
            <a:br>
              <a:rPr lang="it-IT" sz="5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 sz="5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nei boschi privati</a:t>
            </a:r>
            <a:endParaRPr lang="fr-FR" sz="5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8">
            <a:extLst>
              <a:ext uri="{FF2B5EF4-FFF2-40B4-BE49-F238E27FC236}">
                <a16:creationId xmlns:a16="http://schemas.microsoft.com/office/drawing/2014/main" id="{C199948E-DD36-644B-92F7-973E7FF4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980">
            <a:off x="6308725" y="3232150"/>
            <a:ext cx="3338513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42">
            <a:extLst>
              <a:ext uri="{FF2B5EF4-FFF2-40B4-BE49-F238E27FC236}">
                <a16:creationId xmlns:a16="http://schemas.microsoft.com/office/drawing/2014/main" id="{F2E38E22-B9E0-084C-B4BA-D0797BB5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143">
            <a:off x="3811588" y="4594225"/>
            <a:ext cx="139223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36">
            <a:extLst>
              <a:ext uri="{FF2B5EF4-FFF2-40B4-BE49-F238E27FC236}">
                <a16:creationId xmlns:a16="http://schemas.microsoft.com/office/drawing/2014/main" id="{9A2BE463-FAAF-0743-B950-4F3FA25E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2221">
            <a:off x="-1284288" y="1339850"/>
            <a:ext cx="39735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43">
            <a:extLst>
              <a:ext uri="{FF2B5EF4-FFF2-40B4-BE49-F238E27FC236}">
                <a16:creationId xmlns:a16="http://schemas.microsoft.com/office/drawing/2014/main" id="{59ED6DFC-7077-A54E-8608-F46F70F7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2363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7">
            <a:extLst>
              <a:ext uri="{FF2B5EF4-FFF2-40B4-BE49-F238E27FC236}">
                <a16:creationId xmlns:a16="http://schemas.microsoft.com/office/drawing/2014/main" id="{4DF22AD9-FED7-5040-BAB5-8C952DC1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5 </a:t>
            </a:r>
            <a:r>
              <a:rPr lang="it-IT" altLang="de-DE" sz="1600" b="1" dirty="0">
                <a:latin typeface="Arial" panose="020B0604020202020204" pitchFamily="34" charset="0"/>
              </a:rPr>
              <a:t>Strumenti adeguati </a:t>
            </a:r>
          </a:p>
          <a:p>
            <a:r>
              <a:rPr lang="it-IT" altLang="de-DE" sz="1600" b="1" dirty="0">
                <a:latin typeface="Arial" panose="020B0604020202020204" pitchFamily="34" charset="0"/>
              </a:rPr>
              <a:t>     e sufficienti</a:t>
            </a:r>
          </a:p>
        </p:txBody>
      </p:sp>
      <p:sp>
        <p:nvSpPr>
          <p:cNvPr id="41991" name="Text Box 23">
            <a:extLst>
              <a:ext uri="{FF2B5EF4-FFF2-40B4-BE49-F238E27FC236}">
                <a16:creationId xmlns:a16="http://schemas.microsoft.com/office/drawing/2014/main" id="{1B56258D-1F1F-9641-8EBB-B385255EE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9" y="6021288"/>
            <a:ext cx="2155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nastro metrico</a:t>
            </a:r>
          </a:p>
        </p:txBody>
      </p:sp>
      <p:sp>
        <p:nvSpPr>
          <p:cNvPr id="41992" name="Text Box 24">
            <a:extLst>
              <a:ext uri="{FF2B5EF4-FFF2-40B4-BE49-F238E27FC236}">
                <a16:creationId xmlns:a16="http://schemas.microsoft.com/office/drawing/2014/main" id="{F6175F78-336D-5743-8515-38105DBBB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265863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giratronchi</a:t>
            </a:r>
          </a:p>
        </p:txBody>
      </p:sp>
      <p:sp>
        <p:nvSpPr>
          <p:cNvPr id="41993" name="Text Box 26">
            <a:extLst>
              <a:ext uri="{FF2B5EF4-FFF2-40B4-BE49-F238E27FC236}">
                <a16:creationId xmlns:a16="http://schemas.microsoft.com/office/drawing/2014/main" id="{EB18F2E0-D5CE-0E4A-A816-2B3625C41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76" y="5085184"/>
            <a:ext cx="24098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leva d‘abbattimento</a:t>
            </a:r>
          </a:p>
        </p:txBody>
      </p:sp>
      <p:sp>
        <p:nvSpPr>
          <p:cNvPr id="41994" name="Text Box 27">
            <a:extLst>
              <a:ext uri="{FF2B5EF4-FFF2-40B4-BE49-F238E27FC236}">
                <a16:creationId xmlns:a16="http://schemas.microsoft.com/office/drawing/2014/main" id="{D7575B01-4217-0847-9BD5-5C604B3AF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4365104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barra metrica</a:t>
            </a:r>
          </a:p>
        </p:txBody>
      </p:sp>
      <p:sp>
        <p:nvSpPr>
          <p:cNvPr id="41995" name="Text Box 28">
            <a:extLst>
              <a:ext uri="{FF2B5EF4-FFF2-40B4-BE49-F238E27FC236}">
                <a16:creationId xmlns:a16="http://schemas.microsoft.com/office/drawing/2014/main" id="{4A32E3F0-A97F-E049-801C-D7DA098D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764704"/>
            <a:ext cx="30964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tanica combinata con benzina alchilata e olio per catene</a:t>
            </a:r>
          </a:p>
        </p:txBody>
      </p:sp>
      <p:sp>
        <p:nvSpPr>
          <p:cNvPr id="41996" name="Text Box 29">
            <a:extLst>
              <a:ext uri="{FF2B5EF4-FFF2-40B4-BE49-F238E27FC236}">
                <a16:creationId xmlns:a16="http://schemas.microsoft.com/office/drawing/2014/main" id="{5B4BB74E-9CC2-0E40-830B-07F55DB37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3063875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segnaletica</a:t>
            </a:r>
          </a:p>
        </p:txBody>
      </p:sp>
      <p:sp>
        <p:nvSpPr>
          <p:cNvPr id="41997" name="Text Box 31">
            <a:extLst>
              <a:ext uri="{FF2B5EF4-FFF2-40B4-BE49-F238E27FC236}">
                <a16:creationId xmlns:a16="http://schemas.microsoft.com/office/drawing/2014/main" id="{B1B4615D-6812-2242-8912-EA633931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3954463"/>
            <a:ext cx="2481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mazza a cuneo</a:t>
            </a:r>
          </a:p>
        </p:txBody>
      </p:sp>
      <p:sp>
        <p:nvSpPr>
          <p:cNvPr id="41998" name="Text Box 32">
            <a:extLst>
              <a:ext uri="{FF2B5EF4-FFF2-40B4-BE49-F238E27FC236}">
                <a16:creationId xmlns:a16="http://schemas.microsoft.com/office/drawing/2014/main" id="{6CE216BA-760D-FD48-B564-80C352C32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5321300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cunei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19FCAD-9C06-024C-8D6A-C4AD339C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Strumenti ausiliari per il taglio</a:t>
            </a:r>
          </a:p>
        </p:txBody>
      </p:sp>
      <p:pic>
        <p:nvPicPr>
          <p:cNvPr id="42000" name="Picture 34">
            <a:extLst>
              <a:ext uri="{FF2B5EF4-FFF2-40B4-BE49-F238E27FC236}">
                <a16:creationId xmlns:a16="http://schemas.microsoft.com/office/drawing/2014/main" id="{90EB5370-7E68-FF4B-8FE1-4C6DA739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5512">
            <a:off x="166688" y="1971675"/>
            <a:ext cx="294481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1" name="Grafik 3">
            <a:extLst>
              <a:ext uri="{FF2B5EF4-FFF2-40B4-BE49-F238E27FC236}">
                <a16:creationId xmlns:a16="http://schemas.microsoft.com/office/drawing/2014/main" id="{7AF91910-7C9A-B64A-9227-D715F3965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004888"/>
            <a:ext cx="10668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39">
            <a:extLst>
              <a:ext uri="{FF2B5EF4-FFF2-40B4-BE49-F238E27FC236}">
                <a16:creationId xmlns:a16="http://schemas.microsoft.com/office/drawing/2014/main" id="{AD3D5E70-4D88-754F-9CA8-302EF5FE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5419725"/>
            <a:ext cx="1490662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3" name="Picture 41">
            <a:extLst>
              <a:ext uri="{FF2B5EF4-FFF2-40B4-BE49-F238E27FC236}">
                <a16:creationId xmlns:a16="http://schemas.microsoft.com/office/drawing/2014/main" id="{24EC2A4F-BC46-0D4C-B980-52DB7E13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5938838"/>
            <a:ext cx="1589087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4" name="Picture 44">
            <a:extLst>
              <a:ext uri="{FF2B5EF4-FFF2-40B4-BE49-F238E27FC236}">
                <a16:creationId xmlns:a16="http://schemas.microsoft.com/office/drawing/2014/main" id="{5FC79314-2664-ED40-ACE6-2FDE621A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836613"/>
            <a:ext cx="2144712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5" name="Grafik 4">
            <a:extLst>
              <a:ext uri="{FF2B5EF4-FFF2-40B4-BE49-F238E27FC236}">
                <a16:creationId xmlns:a16="http://schemas.microsoft.com/office/drawing/2014/main" id="{76EE9EEE-7D28-8A40-8A2D-E7CB777F9A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160463"/>
            <a:ext cx="26193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45">
            <a:extLst>
              <a:ext uri="{FF2B5EF4-FFF2-40B4-BE49-F238E27FC236}">
                <a16:creationId xmlns:a16="http://schemas.microsoft.com/office/drawing/2014/main" id="{F4E2B497-8241-3E4A-A8B2-E33E7D0A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4779963"/>
            <a:ext cx="163512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6225965F-17E0-C84F-AFDA-0C0261B67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3413" y="88900"/>
            <a:ext cx="9072562" cy="603250"/>
          </a:xfrm>
        </p:spPr>
        <p:txBody>
          <a:bodyPr>
            <a:norm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>
                <a:solidFill>
                  <a:schemeClr val="tx2">
                    <a:shade val="85000"/>
                    <a:satMod val="150000"/>
                  </a:schemeClr>
                </a:solidFill>
                <a:latin typeface="Helvetica" pitchFamily="34" charset="0"/>
              </a:rPr>
              <a:t>        </a:t>
            </a:r>
            <a:r>
              <a:rPr lang="it-IT" dirty="0">
                <a:latin typeface="Helvetica" pitchFamily="34" charset="0"/>
              </a:rPr>
              <a:t>Strumenti ausiliari per il taglio</a:t>
            </a:r>
            <a:endParaRPr lang="fr-FR" dirty="0">
              <a:latin typeface="Helvetica" pitchFamily="34" charset="0"/>
            </a:endParaRPr>
          </a:p>
        </p:txBody>
      </p:sp>
      <p:sp>
        <p:nvSpPr>
          <p:cNvPr id="44035" name="Text Box 10">
            <a:extLst>
              <a:ext uri="{FF2B5EF4-FFF2-40B4-BE49-F238E27FC236}">
                <a16:creationId xmlns:a16="http://schemas.microsoft.com/office/drawing/2014/main" id="{1D9FC750-E790-D947-8D94-F2C4290F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5 </a:t>
            </a:r>
            <a:r>
              <a:rPr lang="it-IT" altLang="de-DE" sz="1600" b="1" dirty="0">
                <a:latin typeface="Arial" panose="020B0604020202020204" pitchFamily="34" charset="0"/>
              </a:rPr>
              <a:t>Strumenti</a:t>
            </a:r>
            <a:r>
              <a:rPr lang="fr-FR" altLang="de-DE" sz="1600" b="1" dirty="0">
                <a:latin typeface="Arial" panose="020B0604020202020204" pitchFamily="34" charset="0"/>
              </a:rPr>
              <a:t> </a:t>
            </a:r>
            <a:r>
              <a:rPr lang="it-IT" altLang="de-DE" sz="1600" b="1" dirty="0">
                <a:latin typeface="Arial" panose="020B0604020202020204" pitchFamily="34" charset="0"/>
              </a:rPr>
              <a:t>adeguati</a:t>
            </a:r>
            <a:r>
              <a:rPr lang="fr-FR" altLang="de-DE" sz="1600" b="1" dirty="0">
                <a:latin typeface="Arial" panose="020B0604020202020204" pitchFamily="34" charset="0"/>
              </a:rPr>
              <a:t> </a:t>
            </a:r>
          </a:p>
          <a:p>
            <a:r>
              <a:rPr lang="fr-FR" altLang="de-DE" sz="1600" b="1" dirty="0">
                <a:latin typeface="Arial" panose="020B0604020202020204" pitchFamily="34" charset="0"/>
              </a:rPr>
              <a:t>     e </a:t>
            </a:r>
            <a:r>
              <a:rPr lang="it-IT" altLang="de-DE" sz="1600" b="1" dirty="0">
                <a:latin typeface="Arial" panose="020B0604020202020204" pitchFamily="34" charset="0"/>
              </a:rPr>
              <a:t>sufficienti</a:t>
            </a:r>
          </a:p>
        </p:txBody>
      </p:sp>
      <p:pic>
        <p:nvPicPr>
          <p:cNvPr id="44036" name="Picture 17">
            <a:extLst>
              <a:ext uri="{FF2B5EF4-FFF2-40B4-BE49-F238E27FC236}">
                <a16:creationId xmlns:a16="http://schemas.microsoft.com/office/drawing/2014/main" id="{6FCE591A-C316-A646-B2F5-C22CEA89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r="15747"/>
          <a:stretch>
            <a:fillRect/>
          </a:stretch>
        </p:blipFill>
        <p:spPr bwMode="auto">
          <a:xfrm rot="5400000">
            <a:off x="2176462" y="-995362"/>
            <a:ext cx="5553075" cy="950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23" descr="image_shopproduktueberbild">
            <a:extLst>
              <a:ext uri="{FF2B5EF4-FFF2-40B4-BE49-F238E27FC236}">
                <a16:creationId xmlns:a16="http://schemas.microsoft.com/office/drawing/2014/main" id="{16B562F0-40B0-0142-BF4F-C7A9CDEF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8647">
            <a:off x="631825" y="2205038"/>
            <a:ext cx="3171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4" descr="image_shopproduktueberbild">
            <a:extLst>
              <a:ext uri="{FF2B5EF4-FFF2-40B4-BE49-F238E27FC236}">
                <a16:creationId xmlns:a16="http://schemas.microsoft.com/office/drawing/2014/main" id="{561ACFC7-A830-244B-A382-360FFC35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8647">
            <a:off x="488950" y="2997200"/>
            <a:ext cx="3171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25">
            <a:extLst>
              <a:ext uri="{FF2B5EF4-FFF2-40B4-BE49-F238E27FC236}">
                <a16:creationId xmlns:a16="http://schemas.microsoft.com/office/drawing/2014/main" id="{6F993916-2405-5249-ACE6-A140BE516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1311151"/>
            <a:ext cx="3386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altLang="de-DE" dirty="0">
                <a:latin typeface="Arial" panose="020B0604020202020204" pitchFamily="34" charset="0"/>
              </a:rPr>
              <a:t>2 </a:t>
            </a:r>
            <a:r>
              <a:rPr lang="it-IT" altLang="de-DE" dirty="0">
                <a:latin typeface="Arial" panose="020B0604020202020204" pitchFamily="34" charset="0"/>
              </a:rPr>
              <a:t>cinghie</a:t>
            </a:r>
            <a:r>
              <a:rPr lang="de-CH" altLang="de-DE" dirty="0">
                <a:latin typeface="Arial" panose="020B0604020202020204" pitchFamily="34" charset="0"/>
              </a:rPr>
              <a:t> </a:t>
            </a:r>
            <a:r>
              <a:rPr lang="it-IT" altLang="de-DE" dirty="0">
                <a:latin typeface="Arial" panose="020B0604020202020204" pitchFamily="34" charset="0"/>
              </a:rPr>
              <a:t>d‘ancoraggio</a:t>
            </a:r>
          </a:p>
        </p:txBody>
      </p:sp>
      <p:sp>
        <p:nvSpPr>
          <p:cNvPr id="44040" name="Text Box 26">
            <a:extLst>
              <a:ext uri="{FF2B5EF4-FFF2-40B4-BE49-F238E27FC236}">
                <a16:creationId xmlns:a16="http://schemas.microsoft.com/office/drawing/2014/main" id="{2BA0C906-2A04-7A45-9F5B-155D602F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4" y="5851525"/>
            <a:ext cx="3386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apparecchio</a:t>
            </a:r>
            <a:r>
              <a:rPr lang="de-CH" altLang="de-DE" dirty="0">
                <a:latin typeface="Arial" panose="020B0604020202020204" pitchFamily="34" charset="0"/>
              </a:rPr>
              <a:t> di </a:t>
            </a:r>
            <a:r>
              <a:rPr lang="it-IT" altLang="de-DE" dirty="0">
                <a:latin typeface="Arial" panose="020B0604020202020204" pitchFamily="34" charset="0"/>
              </a:rPr>
              <a:t>trazione</a:t>
            </a:r>
          </a:p>
        </p:txBody>
      </p:sp>
      <p:sp>
        <p:nvSpPr>
          <p:cNvPr id="44041" name="Text Box 27">
            <a:extLst>
              <a:ext uri="{FF2B5EF4-FFF2-40B4-BE49-F238E27FC236}">
                <a16:creationId xmlns:a16="http://schemas.microsoft.com/office/drawing/2014/main" id="{94C21083-F22F-4642-A1D4-67E5D6FA9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4365625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carrucola</a:t>
            </a:r>
          </a:p>
        </p:txBody>
      </p:sp>
      <p:sp>
        <p:nvSpPr>
          <p:cNvPr id="44042" name="Text Box 28">
            <a:extLst>
              <a:ext uri="{FF2B5EF4-FFF2-40B4-BE49-F238E27FC236}">
                <a16:creationId xmlns:a16="http://schemas.microsoft.com/office/drawing/2014/main" id="{1A46A311-F3CF-0B44-A56A-01BE2D40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4076700"/>
            <a:ext cx="2305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CH" altLang="de-DE" dirty="0">
                <a:latin typeface="Arial" panose="020B0604020202020204" pitchFamily="34" charset="0"/>
              </a:rPr>
              <a:t>gancio</a:t>
            </a:r>
            <a:r>
              <a:rPr lang="de-CH" altLang="de-DE" dirty="0">
                <a:latin typeface="Arial" panose="020B0604020202020204" pitchFamily="34" charset="0"/>
              </a:rPr>
              <a:t> </a:t>
            </a:r>
            <a:r>
              <a:rPr lang="it-IT" altLang="de-DE" dirty="0">
                <a:latin typeface="Arial" panose="020B0604020202020204" pitchFamily="34" charset="0"/>
              </a:rPr>
              <a:t>d‘abbattimento</a:t>
            </a:r>
          </a:p>
        </p:txBody>
      </p:sp>
      <p:sp>
        <p:nvSpPr>
          <p:cNvPr id="44043" name="Text Box 29">
            <a:extLst>
              <a:ext uri="{FF2B5EF4-FFF2-40B4-BE49-F238E27FC236}">
                <a16:creationId xmlns:a16="http://schemas.microsoft.com/office/drawing/2014/main" id="{2E692B8B-EFD7-6B4C-BCD6-21511916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5805488"/>
            <a:ext cx="215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raccordo</a:t>
            </a:r>
            <a:r>
              <a:rPr lang="de-CH" altLang="de-DE" dirty="0">
                <a:latin typeface="Arial" panose="020B0604020202020204" pitchFamily="34" charset="0"/>
              </a:rPr>
              <a:t> </a:t>
            </a:r>
            <a:r>
              <a:rPr lang="it-IT" altLang="de-DE" dirty="0">
                <a:latin typeface="Arial" panose="020B0604020202020204" pitchFamily="34" charset="0"/>
              </a:rPr>
              <a:t>serrafuni</a:t>
            </a:r>
          </a:p>
        </p:txBody>
      </p:sp>
      <p:sp>
        <p:nvSpPr>
          <p:cNvPr id="44044" name="Text Box 30">
            <a:extLst>
              <a:ext uri="{FF2B5EF4-FFF2-40B4-BE49-F238E27FC236}">
                <a16:creationId xmlns:a16="http://schemas.microsoft.com/office/drawing/2014/main" id="{36BC96AA-CBA1-F24D-AC63-6E750BA7F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3" y="5851525"/>
            <a:ext cx="215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gancio</a:t>
            </a:r>
            <a:r>
              <a:rPr lang="de-CH" altLang="de-DE" dirty="0">
                <a:latin typeface="Arial" panose="020B0604020202020204" pitchFamily="34" charset="0"/>
              </a:rPr>
              <a:t> ad ancora</a:t>
            </a:r>
          </a:p>
        </p:txBody>
      </p:sp>
      <p:sp>
        <p:nvSpPr>
          <p:cNvPr id="44045" name="Text Box 31">
            <a:extLst>
              <a:ext uri="{FF2B5EF4-FFF2-40B4-BE49-F238E27FC236}">
                <a16:creationId xmlns:a16="http://schemas.microsoft.com/office/drawing/2014/main" id="{41EFFD6A-1F4A-BA45-B756-8B4DA7D5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288" y="2684463"/>
            <a:ext cx="215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fune</a:t>
            </a:r>
            <a:r>
              <a:rPr lang="de-CH" altLang="de-DE" dirty="0">
                <a:latin typeface="Arial" panose="020B0604020202020204" pitchFamily="34" charset="0"/>
              </a:rPr>
              <a:t> di </a:t>
            </a:r>
            <a:r>
              <a:rPr lang="it-IT" altLang="de-DE" dirty="0">
                <a:latin typeface="Arial" panose="020B0604020202020204" pitchFamily="34" charset="0"/>
              </a:rPr>
              <a:t>traino</a:t>
            </a:r>
          </a:p>
        </p:txBody>
      </p:sp>
      <p:sp>
        <p:nvSpPr>
          <p:cNvPr id="44046" name="Text Box 32">
            <a:extLst>
              <a:ext uri="{FF2B5EF4-FFF2-40B4-BE49-F238E27FC236}">
                <a16:creationId xmlns:a16="http://schemas.microsoft.com/office/drawing/2014/main" id="{94610A45-662E-2A4E-972F-1ED1AD826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1052513"/>
            <a:ext cx="2792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fune</a:t>
            </a:r>
            <a:r>
              <a:rPr lang="de-CH" altLang="de-DE" dirty="0">
                <a:latin typeface="Arial" panose="020B0604020202020204" pitchFamily="34" charset="0"/>
              </a:rPr>
              <a:t> di </a:t>
            </a:r>
            <a:r>
              <a:rPr lang="it-IT" altLang="de-DE" dirty="0">
                <a:latin typeface="Arial" panose="020B0604020202020204" pitchFamily="34" charset="0"/>
              </a:rPr>
              <a:t>prolunga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8" descr="http://www.stihl.de/upload/assetmanager/modell_imagefilename/scaled/zoom/W-SAPPIE-S001_p.jpg">
            <a:extLst>
              <a:ext uri="{FF2B5EF4-FFF2-40B4-BE49-F238E27FC236}">
                <a16:creationId xmlns:a16="http://schemas.microsoft.com/office/drawing/2014/main" id="{749597BF-9F04-4D4C-BEAB-749575CB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5511">
            <a:off x="146050" y="433388"/>
            <a:ext cx="30591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310775_12digi_y05_v00">
            <a:extLst>
              <a:ext uri="{FF2B5EF4-FFF2-40B4-BE49-F238E27FC236}">
                <a16:creationId xmlns:a16="http://schemas.microsoft.com/office/drawing/2014/main" id="{A6171020-36E8-1D42-9315-FDD3D84B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1052513"/>
            <a:ext cx="289401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310776_12digi_y05_v01_frei">
            <a:extLst>
              <a:ext uri="{FF2B5EF4-FFF2-40B4-BE49-F238E27FC236}">
                <a16:creationId xmlns:a16="http://schemas.microsoft.com/office/drawing/2014/main" id="{B89A13F6-2F8D-8747-8339-4CD435997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95750"/>
            <a:ext cx="28067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7">
            <a:extLst>
              <a:ext uri="{FF2B5EF4-FFF2-40B4-BE49-F238E27FC236}">
                <a16:creationId xmlns:a16="http://schemas.microsoft.com/office/drawing/2014/main" id="{8DC3EF2B-9B80-9C4E-B150-FC75398F7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89188" cy="74136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5 </a:t>
            </a:r>
            <a:r>
              <a:rPr lang="it-IT" altLang="de-DE" sz="1600" b="1" dirty="0">
                <a:latin typeface="Arial" panose="020B0604020202020204" pitchFamily="34" charset="0"/>
              </a:rPr>
              <a:t>Strumenti adeguati </a:t>
            </a:r>
          </a:p>
          <a:p>
            <a:r>
              <a:rPr lang="it-IT" altLang="de-DE" sz="1600" b="1" dirty="0">
                <a:latin typeface="Arial" panose="020B0604020202020204" pitchFamily="34" charset="0"/>
              </a:rPr>
              <a:t>     e sufficienti</a:t>
            </a:r>
          </a:p>
        </p:txBody>
      </p:sp>
      <p:sp>
        <p:nvSpPr>
          <p:cNvPr id="46086" name="Text Box 17">
            <a:extLst>
              <a:ext uri="{FF2B5EF4-FFF2-40B4-BE49-F238E27FC236}">
                <a16:creationId xmlns:a16="http://schemas.microsoft.com/office/drawing/2014/main" id="{3A03D89E-58EB-D140-9002-3C70E4444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2120900"/>
            <a:ext cx="215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zappino</a:t>
            </a:r>
          </a:p>
        </p:txBody>
      </p:sp>
      <p:sp>
        <p:nvSpPr>
          <p:cNvPr id="46087" name="Text Box 18">
            <a:extLst>
              <a:ext uri="{FF2B5EF4-FFF2-40B4-BE49-F238E27FC236}">
                <a16:creationId xmlns:a16="http://schemas.microsoft.com/office/drawing/2014/main" id="{B910BB3F-0E46-4641-BB74-5E85828C8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51300"/>
            <a:ext cx="215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cinghia d‘ancoraggio</a:t>
            </a:r>
          </a:p>
        </p:txBody>
      </p:sp>
      <p:sp>
        <p:nvSpPr>
          <p:cNvPr id="46088" name="Text Box 19">
            <a:extLst>
              <a:ext uri="{FF2B5EF4-FFF2-40B4-BE49-F238E27FC236}">
                <a16:creationId xmlns:a16="http://schemas.microsoft.com/office/drawing/2014/main" id="{D74A1CEF-D748-054D-B8EC-E964FD3BE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6310313"/>
            <a:ext cx="179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carrucola </a:t>
            </a:r>
          </a:p>
        </p:txBody>
      </p:sp>
      <p:sp>
        <p:nvSpPr>
          <p:cNvPr id="46089" name="Text Box 20">
            <a:extLst>
              <a:ext uri="{FF2B5EF4-FFF2-40B4-BE49-F238E27FC236}">
                <a16:creationId xmlns:a16="http://schemas.microsoft.com/office/drawing/2014/main" id="{DAF7E2E7-E53A-F149-BDA7-BF955568A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7" y="4829175"/>
            <a:ext cx="2982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argano da esbosco</a:t>
            </a:r>
          </a:p>
        </p:txBody>
      </p:sp>
      <p:sp>
        <p:nvSpPr>
          <p:cNvPr id="46090" name="Text Box 21">
            <a:extLst>
              <a:ext uri="{FF2B5EF4-FFF2-40B4-BE49-F238E27FC236}">
                <a16:creationId xmlns:a16="http://schemas.microsoft.com/office/drawing/2014/main" id="{835FED14-A463-E147-B31B-8FB64DD0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2651125"/>
            <a:ext cx="215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catene o funi choker</a:t>
            </a:r>
          </a:p>
        </p:txBody>
      </p:sp>
      <p:sp>
        <p:nvSpPr>
          <p:cNvPr id="46091" name="Text Box 22">
            <a:extLst>
              <a:ext uri="{FF2B5EF4-FFF2-40B4-BE49-F238E27FC236}">
                <a16:creationId xmlns:a16="http://schemas.microsoft.com/office/drawing/2014/main" id="{9725E8AE-4056-4643-9C79-E0E38B78D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863" y="6072188"/>
            <a:ext cx="2586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de-DE" dirty="0">
                <a:latin typeface="Arial" panose="020B0604020202020204" pitchFamily="34" charset="0"/>
              </a:rPr>
              <a:t>pinza da esbosco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6776EA-2583-C74A-81BD-BE877119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Strumenti per l‘esbosco</a:t>
            </a:r>
          </a:p>
        </p:txBody>
      </p:sp>
      <p:pic>
        <p:nvPicPr>
          <p:cNvPr id="46093" name="Picture 19">
            <a:extLst>
              <a:ext uri="{FF2B5EF4-FFF2-40B4-BE49-F238E27FC236}">
                <a16:creationId xmlns:a16="http://schemas.microsoft.com/office/drawing/2014/main" id="{9F136BD2-646E-414D-9473-A336C70D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127125"/>
            <a:ext cx="2854325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4" name="Grafik 3">
            <a:extLst>
              <a:ext uri="{FF2B5EF4-FFF2-40B4-BE49-F238E27FC236}">
                <a16:creationId xmlns:a16="http://schemas.microsoft.com/office/drawing/2014/main" id="{59CA020E-64BF-F949-BCA0-6BF34C5DB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508500"/>
            <a:ext cx="33115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0256438D-0261-084C-8FAE-47B807AF8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268413"/>
            <a:ext cx="6985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CH" altLang="de-DE" sz="1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CH" altLang="de-DE" sz="3200" dirty="0">
                <a:latin typeface="Arial" panose="020B0604020202020204" pitchFamily="34" charset="0"/>
              </a:rPr>
              <a:t>Pericoli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CH" altLang="de-DE" sz="3200" dirty="0">
                <a:latin typeface="Arial" panose="020B0604020202020204" pitchFamily="34" charset="0"/>
              </a:rPr>
              <a:t>Obiettivo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CH" altLang="de-DE" sz="3200" dirty="0">
                <a:latin typeface="Arial" panose="020B0604020202020204" pitchFamily="34" charset="0"/>
              </a:rPr>
              <a:t>Principi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CH" altLang="de-DE" sz="3200" dirty="0">
                <a:latin typeface="Arial" panose="020B0604020202020204" pitchFamily="34" charset="0"/>
              </a:rPr>
              <a:t>Elementi chiave della prevenzione degli infortuni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CH" altLang="de-DE" sz="3200" dirty="0">
                <a:latin typeface="Arial" panose="020B0604020202020204" pitchFamily="34" charset="0"/>
              </a:rPr>
              <a:t>Domande / Discussione</a:t>
            </a:r>
          </a:p>
          <a:p>
            <a:pPr>
              <a:spcBef>
                <a:spcPct val="50000"/>
              </a:spcBef>
            </a:pPr>
            <a:endParaRPr lang="fr-FR" altLang="de-DE" sz="2800" i="1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4A7CD7-CE7C-B34B-A096-28E69B08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Sommario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Rectangle 6">
            <a:extLst>
              <a:ext uri="{FF2B5EF4-FFF2-40B4-BE49-F238E27FC236}">
                <a16:creationId xmlns:a16="http://schemas.microsoft.com/office/drawing/2014/main" id="{8CA57B3D-D403-954B-AAC2-6899484C7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196975"/>
            <a:ext cx="4897115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66700" indent="-266700">
              <a:buFontTx/>
              <a:buChar char="•"/>
              <a:tabLst>
                <a:tab pos="266700" algn="l"/>
              </a:tabLst>
              <a:defRPr/>
            </a:pPr>
            <a:r>
              <a:rPr lang="it-IT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Nei lavori con la motosega e di raccolta del legname si verificano molti infortuni dovuti a comportamenti inappropriati</a:t>
            </a:r>
          </a:p>
          <a:p>
            <a:pPr marL="266700" indent="-266700">
              <a:tabLst>
                <a:tab pos="266700" algn="l"/>
              </a:tabLst>
              <a:defRPr/>
            </a:pPr>
            <a:endParaRPr lang="it-IT" sz="2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66700" indent="-266700">
              <a:buFontTx/>
              <a:buChar char="•"/>
              <a:tabLst>
                <a:tab pos="266700" algn="l"/>
              </a:tabLst>
              <a:defRPr/>
            </a:pPr>
            <a:r>
              <a:rPr lang="it-IT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 vittime fatali nella raccolta del legname sono in maggioranza persone senza formazione forestale di base</a:t>
            </a:r>
            <a:br>
              <a:rPr lang="it-IT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br>
              <a:rPr lang="it-IT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it-IT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2007-2016: 43 decessi su 85 riguardano privati o persone con assicurazione INP</a:t>
            </a:r>
          </a:p>
        </p:txBody>
      </p:sp>
      <p:pic>
        <p:nvPicPr>
          <p:cNvPr id="10243" name="Picture 6" descr="Nothelferkurs 2006 011">
            <a:extLst>
              <a:ext uri="{FF2B5EF4-FFF2-40B4-BE49-F238E27FC236}">
                <a16:creationId xmlns:a16="http://schemas.microsoft.com/office/drawing/2014/main" id="{ED4C69D8-0A7B-8C4C-9A80-12EAEB5C3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908050"/>
            <a:ext cx="26336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008_5">
            <a:extLst>
              <a:ext uri="{FF2B5EF4-FFF2-40B4-BE49-F238E27FC236}">
                <a16:creationId xmlns:a16="http://schemas.microsoft.com/office/drawing/2014/main" id="{24157A1B-E051-4445-AE5E-E4EC5E84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789363"/>
            <a:ext cx="40671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DFAB65-D7B0-BE4B-8E17-01FB37D1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Pericoli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85FC0490-D1E0-0840-9880-E33E4C72A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700213"/>
            <a:ext cx="611981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de-DE" sz="3000" dirty="0">
                <a:latin typeface="Arial" panose="020B0604020202020204" pitchFamily="34" charset="0"/>
              </a:rPr>
              <a:t>Lavori con la motosega e di raccolta del legname nei boschi privati in tutta sicurezza</a:t>
            </a:r>
            <a:br>
              <a:rPr lang="de-CH" altLang="de-DE" sz="3000" dirty="0">
                <a:latin typeface="Arial" panose="020B0604020202020204" pitchFamily="34" charset="0"/>
              </a:rPr>
            </a:br>
            <a:br>
              <a:rPr lang="de-CH" altLang="de-DE" sz="3000" dirty="0">
                <a:latin typeface="Arial" panose="020B0604020202020204" pitchFamily="34" charset="0"/>
              </a:rPr>
            </a:br>
            <a:r>
              <a:rPr lang="de-CH" altLang="de-DE" sz="3000" dirty="0">
                <a:latin typeface="Arial" panose="020B0604020202020204" pitchFamily="34" charset="0"/>
              </a:rPr>
              <a:t>=</a:t>
            </a:r>
            <a:br>
              <a:rPr lang="de-CH" altLang="de-DE" sz="3000" dirty="0">
                <a:latin typeface="Arial" panose="020B0604020202020204" pitchFamily="34" charset="0"/>
              </a:rPr>
            </a:br>
            <a:br>
              <a:rPr lang="de-CH" altLang="de-DE" sz="3000" dirty="0">
                <a:latin typeface="Arial" panose="020B0604020202020204" pitchFamily="34" charset="0"/>
              </a:rPr>
            </a:br>
            <a:r>
              <a:rPr lang="it-IT" altLang="de-DE" sz="3000" dirty="0">
                <a:latin typeface="Arial" panose="020B0604020202020204" pitchFamily="34" charset="0"/>
              </a:rPr>
              <a:t>lavorare in modo efficiente</a:t>
            </a:r>
            <a:br>
              <a:rPr lang="it-IT" altLang="de-DE" sz="3000" dirty="0">
                <a:latin typeface="Arial" panose="020B0604020202020204" pitchFamily="34" charset="0"/>
              </a:rPr>
            </a:br>
            <a:r>
              <a:rPr lang="it-IT" altLang="de-DE" sz="3000" dirty="0">
                <a:latin typeface="Arial" panose="020B0604020202020204" pitchFamily="34" charset="0"/>
              </a:rPr>
              <a:t>prevenire infortuni</a:t>
            </a:r>
            <a:br>
              <a:rPr lang="it-IT" altLang="de-DE" sz="3000" dirty="0">
                <a:latin typeface="Arial" panose="020B0604020202020204" pitchFamily="34" charset="0"/>
              </a:rPr>
            </a:br>
            <a:r>
              <a:rPr lang="it-IT" altLang="de-DE" sz="3000" dirty="0">
                <a:latin typeface="Arial" panose="020B0604020202020204" pitchFamily="34" charset="0"/>
              </a:rPr>
              <a:t>ridurre i costi</a:t>
            </a:r>
            <a:endParaRPr lang="de-CH" altLang="de-DE" sz="3000" dirty="0">
              <a:latin typeface="Arial" panose="020B0604020202020204" pitchFamily="34" charset="0"/>
            </a:endParaRPr>
          </a:p>
        </p:txBody>
      </p:sp>
      <p:pic>
        <p:nvPicPr>
          <p:cNvPr id="12291" name="Picture 11">
            <a:extLst>
              <a:ext uri="{FF2B5EF4-FFF2-40B4-BE49-F238E27FC236}">
                <a16:creationId xmlns:a16="http://schemas.microsoft.com/office/drawing/2014/main" id="{D411D8DA-E5AB-974F-8F67-6412074C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125538"/>
            <a:ext cx="30353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498DF2-D45C-644A-AE2B-BB25DEBA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Obiettivo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CFA93-67E2-3F48-9A44-F92E66E6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Principi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762DB-DB48-784B-B4AC-5B4C112CF5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125538"/>
            <a:ext cx="5113337" cy="51117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3200" dirty="0"/>
              <a:t>Chi ha </a:t>
            </a:r>
            <a:r>
              <a:rPr lang="it-IT" altLang="de-DE" sz="3200" dirty="0"/>
              <a:t>boschi</a:t>
            </a:r>
            <a:r>
              <a:rPr lang="de-CH" altLang="de-DE" sz="3200" dirty="0"/>
              <a:t> </a:t>
            </a:r>
            <a:r>
              <a:rPr lang="it-IT" altLang="de-DE" sz="3200" dirty="0"/>
              <a:t>privati</a:t>
            </a:r>
            <a:r>
              <a:rPr lang="de-CH" altLang="de-DE" sz="3200" dirty="0"/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600" dirty="0"/>
          </a:p>
          <a:p>
            <a:pPr eaLnBrk="1" hangingPunct="1">
              <a:spcBef>
                <a:spcPct val="0"/>
              </a:spcBef>
            </a:pPr>
            <a:r>
              <a:rPr lang="de-CH" altLang="de-DE" dirty="0"/>
              <a:t>…</a:t>
            </a:r>
            <a:r>
              <a:rPr lang="it-IT" altLang="de-DE" dirty="0"/>
              <a:t>può richiedere consulenza tecnica presso il rispettivo forestale di settore</a:t>
            </a:r>
            <a:endParaRPr lang="de-CH" altLang="de-DE" dirty="0"/>
          </a:p>
          <a:p>
            <a:pPr eaLnBrk="1" hangingPunct="1">
              <a:spcBef>
                <a:spcPct val="0"/>
              </a:spcBef>
            </a:pPr>
            <a:endParaRPr lang="de-CH" altLang="de-DE" dirty="0"/>
          </a:p>
          <a:p>
            <a:pPr eaLnBrk="1" hangingPunct="1">
              <a:spcBef>
                <a:spcPct val="0"/>
              </a:spcBef>
            </a:pPr>
            <a:endParaRPr lang="de-CH" altLang="de-DE" dirty="0"/>
          </a:p>
          <a:p>
            <a:pPr eaLnBrk="1" hangingPunct="1">
              <a:spcBef>
                <a:spcPct val="0"/>
              </a:spcBef>
            </a:pPr>
            <a:r>
              <a:rPr lang="de-CH" altLang="de-DE" dirty="0"/>
              <a:t>…</a:t>
            </a:r>
            <a:r>
              <a:rPr lang="it-IT" altLang="de-DE" dirty="0"/>
              <a:t>può affidare i lavori a un professionista (impresa forestale o azienda forestale</a:t>
            </a:r>
            <a:r>
              <a:rPr lang="de-CH" altLang="de-DE" dirty="0"/>
              <a:t>)</a:t>
            </a:r>
          </a:p>
        </p:txBody>
      </p:sp>
      <p:pic>
        <p:nvPicPr>
          <p:cNvPr id="14340" name="Picture 1430">
            <a:extLst>
              <a:ext uri="{FF2B5EF4-FFF2-40B4-BE49-F238E27FC236}">
                <a16:creationId xmlns:a16="http://schemas.microsoft.com/office/drawing/2014/main" id="{3EAC8BCF-265B-1D43-9809-05DD9E41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1463675"/>
            <a:ext cx="305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96D67-5FE2-304C-BBB7-E3EF7D10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Principi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F6725F9-CBCF-DC46-AD85-692B0092A0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125538"/>
            <a:ext cx="4248150" cy="5111750"/>
          </a:xfrm>
        </p:spPr>
        <p:txBody>
          <a:bodyPr/>
          <a:lstStyle/>
          <a:p>
            <a:pPr indent="-273050" eaLnBrk="1" hangingPunct="1">
              <a:spcBef>
                <a:spcPct val="0"/>
              </a:spcBef>
              <a:buFontTx/>
              <a:buNone/>
            </a:pPr>
            <a:r>
              <a:rPr lang="it-IT" altLang="de-DE" sz="3200" dirty="0"/>
              <a:t>Chi vuole lavorare </a:t>
            </a:r>
          </a:p>
          <a:p>
            <a:pPr indent="-273050" eaLnBrk="1" hangingPunct="1">
              <a:spcBef>
                <a:spcPct val="0"/>
              </a:spcBef>
              <a:buFontTx/>
              <a:buNone/>
            </a:pPr>
            <a:r>
              <a:rPr lang="it-IT" altLang="de-DE" sz="3200" dirty="0"/>
              <a:t>nel bosco in modo </a:t>
            </a:r>
          </a:p>
          <a:p>
            <a:pPr indent="-273050" eaLnBrk="1" hangingPunct="1">
              <a:spcBef>
                <a:spcPct val="0"/>
              </a:spcBef>
              <a:buFontTx/>
              <a:buNone/>
            </a:pPr>
            <a:r>
              <a:rPr lang="it-IT" altLang="de-DE" sz="3200" dirty="0"/>
              <a:t>sicuro e corretto</a:t>
            </a:r>
            <a:r>
              <a:rPr lang="de-CH" altLang="de-DE" sz="3200" dirty="0"/>
              <a:t>, …</a:t>
            </a:r>
          </a:p>
          <a:p>
            <a:pPr indent="-273050" eaLnBrk="1" hangingPunct="1">
              <a:spcBef>
                <a:spcPct val="0"/>
              </a:spcBef>
              <a:buFontTx/>
              <a:buNone/>
            </a:pPr>
            <a:endParaRPr lang="de-CH" altLang="de-DE" sz="2000" dirty="0"/>
          </a:p>
          <a:p>
            <a:pPr indent="-273050" eaLnBrk="1" hangingPunct="1">
              <a:spcBef>
                <a:spcPct val="0"/>
              </a:spcBef>
            </a:pPr>
            <a:r>
              <a:rPr lang="de-CH" altLang="de-DE" dirty="0"/>
              <a:t>…</a:t>
            </a:r>
            <a:r>
              <a:rPr lang="it-IT" altLang="de-DE" dirty="0"/>
              <a:t>deve essere formato, attrezzato e in grado di comportarsi come un professionista</a:t>
            </a:r>
            <a:endParaRPr lang="de-CH" altLang="de-DE" dirty="0"/>
          </a:p>
          <a:p>
            <a:pPr indent="-273050" eaLnBrk="1" hangingPunct="1">
              <a:spcBef>
                <a:spcPct val="0"/>
              </a:spcBef>
            </a:pPr>
            <a:endParaRPr lang="de-CH" altLang="de-DE" dirty="0">
              <a:solidFill>
                <a:srgbClr val="00FF00"/>
              </a:solidFill>
            </a:endParaRPr>
          </a:p>
          <a:p>
            <a:pPr indent="-273050" eaLnBrk="1" hangingPunct="1">
              <a:spcBef>
                <a:spcPct val="0"/>
              </a:spcBef>
            </a:pPr>
            <a:r>
              <a:rPr lang="de-CH" altLang="de-DE" dirty="0"/>
              <a:t>…</a:t>
            </a:r>
            <a:r>
              <a:rPr lang="it-IT" altLang="de-DE" dirty="0"/>
              <a:t>può eseguire solo lavori per cui è abilitato</a:t>
            </a:r>
            <a:endParaRPr lang="de-CH" altLang="de-DE" dirty="0"/>
          </a:p>
          <a:p>
            <a:pPr indent="-273050" eaLnBrk="1" hangingPunct="1">
              <a:spcBef>
                <a:spcPct val="0"/>
              </a:spcBef>
            </a:pPr>
            <a:endParaRPr lang="de-CH" altLang="de-DE" dirty="0"/>
          </a:p>
          <a:p>
            <a:pPr indent="-273050" eaLnBrk="1" hangingPunct="1">
              <a:spcBef>
                <a:spcPct val="0"/>
              </a:spcBef>
            </a:pPr>
            <a:r>
              <a:rPr lang="de-CH" altLang="de-DE" dirty="0"/>
              <a:t>...</a:t>
            </a:r>
            <a:r>
              <a:rPr lang="it-IT" altLang="de-DE" dirty="0"/>
              <a:t> deve conoscere e rispettare le norme di sicurezza</a:t>
            </a:r>
            <a:r>
              <a:rPr lang="de-CH" altLang="de-DE" dirty="0">
                <a:solidFill>
                  <a:srgbClr val="00FF00"/>
                </a:solidFill>
              </a:rPr>
              <a:t>.</a:t>
            </a:r>
          </a:p>
        </p:txBody>
      </p:sp>
      <p:pic>
        <p:nvPicPr>
          <p:cNvPr id="16388" name="Picture 2349">
            <a:extLst>
              <a:ext uri="{FF2B5EF4-FFF2-40B4-BE49-F238E27FC236}">
                <a16:creationId xmlns:a16="http://schemas.microsoft.com/office/drawing/2014/main" id="{FA36E7C3-5B56-7B42-9643-1FE82FD2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3238"/>
            <a:ext cx="48244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>
            <a:extLst>
              <a:ext uri="{FF2B5EF4-FFF2-40B4-BE49-F238E27FC236}">
                <a16:creationId xmlns:a16="http://schemas.microsoft.com/office/drawing/2014/main" id="{7D865038-A55E-F646-9C75-71389D5F2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1341438"/>
            <a:ext cx="266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it-IT" altLang="de-DE" dirty="0"/>
          </a:p>
        </p:txBody>
      </p:sp>
      <p:sp>
        <p:nvSpPr>
          <p:cNvPr id="18435" name="Text Box 17">
            <a:extLst>
              <a:ext uri="{FF2B5EF4-FFF2-40B4-BE49-F238E27FC236}">
                <a16:creationId xmlns:a16="http://schemas.microsoft.com/office/drawing/2014/main" id="{D39F07CF-546A-C04E-BE31-89991CE9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392238"/>
            <a:ext cx="2665412" cy="741362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1 </a:t>
            </a:r>
            <a:r>
              <a:rPr lang="it-IT" altLang="de-DE" sz="1800" b="1" dirty="0">
                <a:latin typeface="Arial" panose="020B0604020202020204" pitchFamily="34" charset="0"/>
              </a:rPr>
              <a:t>Formazione di base</a:t>
            </a:r>
          </a:p>
          <a:p>
            <a:r>
              <a:rPr lang="it-IT" altLang="de-DE" sz="1800" b="1" dirty="0">
                <a:latin typeface="Arial" panose="020B0604020202020204" pitchFamily="34" charset="0"/>
              </a:rPr>
              <a:t>    e aggiornamento</a:t>
            </a:r>
          </a:p>
        </p:txBody>
      </p:sp>
      <p:sp>
        <p:nvSpPr>
          <p:cNvPr id="18436" name="Text Box 18">
            <a:extLst>
              <a:ext uri="{FF2B5EF4-FFF2-40B4-BE49-F238E27FC236}">
                <a16:creationId xmlns:a16="http://schemas.microsoft.com/office/drawing/2014/main" id="{8F408328-7CA5-FD48-BDE3-51DFC9352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400300"/>
            <a:ext cx="2665412" cy="7413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2 </a:t>
            </a:r>
            <a:r>
              <a:rPr lang="it-IT" altLang="de-DE" sz="1800" b="1" dirty="0">
                <a:latin typeface="Arial" panose="020B0604020202020204" pitchFamily="34" charset="0"/>
              </a:rPr>
              <a:t>Organizzazione di</a:t>
            </a:r>
          </a:p>
          <a:p>
            <a:r>
              <a:rPr lang="it-IT" altLang="de-DE" sz="1800" b="1" dirty="0">
                <a:latin typeface="Arial" panose="020B0604020202020204" pitchFamily="34" charset="0"/>
              </a:rPr>
              <a:t>    lavoro &amp; emergenze</a:t>
            </a:r>
          </a:p>
        </p:txBody>
      </p:sp>
      <p:sp>
        <p:nvSpPr>
          <p:cNvPr id="18437" name="Text Box 19">
            <a:extLst>
              <a:ext uri="{FF2B5EF4-FFF2-40B4-BE49-F238E27FC236}">
                <a16:creationId xmlns:a16="http://schemas.microsoft.com/office/drawing/2014/main" id="{00B936F1-71DC-294A-AEB8-A04689B44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335338"/>
            <a:ext cx="2665412" cy="741362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3 </a:t>
            </a:r>
            <a:r>
              <a:rPr lang="it-IT" altLang="de-DE" sz="1800" b="1" spc="-100" dirty="0">
                <a:latin typeface="Arial" panose="020B0604020202020204" pitchFamily="34" charset="0"/>
              </a:rPr>
              <a:t>Dispositivo di prote-</a:t>
            </a:r>
          </a:p>
          <a:p>
            <a:r>
              <a:rPr lang="it-IT" altLang="de-DE" sz="1800" b="1" spc="-100" dirty="0">
                <a:latin typeface="Arial" panose="020B0604020202020204" pitchFamily="34" charset="0"/>
              </a:rPr>
              <a:t>    zione individuale</a:t>
            </a:r>
            <a:r>
              <a:rPr lang="it-IT" altLang="de-DE" sz="1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8" name="Text Box 20">
            <a:extLst>
              <a:ext uri="{FF2B5EF4-FFF2-40B4-BE49-F238E27FC236}">
                <a16:creationId xmlns:a16="http://schemas.microsoft.com/office/drawing/2014/main" id="{65218D5F-1250-C340-9186-FEDD9D0FC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43400"/>
            <a:ext cx="2665412" cy="7413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4 </a:t>
            </a:r>
            <a:r>
              <a:rPr lang="it-IT" altLang="de-DE" sz="1800" b="1" dirty="0">
                <a:latin typeface="Arial" panose="020B0604020202020204" pitchFamily="34" charset="0"/>
              </a:rPr>
              <a:t>Macchine e attrezzi</a:t>
            </a:r>
          </a:p>
          <a:p>
            <a:r>
              <a:rPr lang="it-IT" altLang="de-DE" sz="1800" b="1" dirty="0">
                <a:latin typeface="Arial" panose="020B0604020202020204" pitchFamily="34" charset="0"/>
              </a:rPr>
              <a:t>    sicuri</a:t>
            </a:r>
          </a:p>
        </p:txBody>
      </p:sp>
      <p:sp>
        <p:nvSpPr>
          <p:cNvPr id="18439" name="Text Box 21">
            <a:extLst>
              <a:ext uri="{FF2B5EF4-FFF2-40B4-BE49-F238E27FC236}">
                <a16:creationId xmlns:a16="http://schemas.microsoft.com/office/drawing/2014/main" id="{3CA1120A-D011-D94C-B4DB-987841355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51463"/>
            <a:ext cx="2665412" cy="74136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5 </a:t>
            </a:r>
            <a:r>
              <a:rPr lang="it-IT" altLang="de-DE" sz="1800" b="1" dirty="0">
                <a:latin typeface="Arial" panose="020B0604020202020204" pitchFamily="34" charset="0"/>
              </a:rPr>
              <a:t>Strumenti adeguati</a:t>
            </a:r>
          </a:p>
          <a:p>
            <a:r>
              <a:rPr lang="it-IT" altLang="de-DE" sz="1800" b="1" dirty="0">
                <a:latin typeface="Arial" panose="020B0604020202020204" pitchFamily="34" charset="0"/>
              </a:rPr>
              <a:t>    e sufficienti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EF09C7-1080-814A-87CE-A33EDDF5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Prevenzione degli infortuni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D9095-AD5C-1C48-B770-3277EE22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88900"/>
            <a:ext cx="9648825" cy="60325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Formazione</a:t>
            </a:r>
            <a:r>
              <a:rPr lang="de-CH" dirty="0"/>
              <a:t> </a:t>
            </a:r>
            <a:r>
              <a:rPr lang="it-IT" dirty="0"/>
              <a:t>minima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51B5B4DD-5CFD-6947-91AB-3A3D5EE885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5925" y="1125538"/>
            <a:ext cx="9145588" cy="4319587"/>
          </a:xfrm>
        </p:spPr>
        <p:txBody>
          <a:bodyPr/>
          <a:lstStyle/>
          <a:p>
            <a:pPr marL="354013" indent="-354013" eaLnBrk="1" hangingPunct="1">
              <a:spcBef>
                <a:spcPct val="0"/>
              </a:spcBef>
              <a:defRPr/>
            </a:pPr>
            <a:r>
              <a:rPr lang="it-IT" altLang="de-DE" sz="2300" dirty="0">
                <a:cs typeface="Arial" panose="020B0604020202020204" pitchFamily="34" charset="0"/>
              </a:rPr>
              <a:t>Chi intende eseguire lavori con la motosega e di raccolta del legname in modo sicuro, deve formarsi e aggiornarsi</a:t>
            </a:r>
            <a:r>
              <a:rPr lang="de-CH" altLang="de-DE" sz="2300" dirty="0">
                <a:cs typeface="Arial" panose="020B0604020202020204" pitchFamily="34" charset="0"/>
              </a:rPr>
              <a:t>.</a:t>
            </a:r>
            <a:br>
              <a:rPr lang="de-CH" altLang="de-DE" sz="2300" dirty="0">
                <a:cs typeface="Arial" panose="020B0604020202020204" pitchFamily="34" charset="0"/>
              </a:rPr>
            </a:br>
            <a:endParaRPr lang="de-CH" altLang="de-DE" sz="2300" dirty="0">
              <a:solidFill>
                <a:srgbClr val="00FF00"/>
              </a:solidFill>
              <a:cs typeface="Arial" panose="020B0604020202020204" pitchFamily="34" charset="0"/>
            </a:endParaRPr>
          </a:p>
          <a:p>
            <a:pPr marL="754063" lvl="1" indent="-354013" eaLnBrk="1" hangingPunct="1">
              <a:spcBef>
                <a:spcPct val="0"/>
              </a:spcBef>
              <a:defRPr/>
            </a:pPr>
            <a:r>
              <a:rPr lang="it-IT" altLang="de-DE" sz="2300" dirty="0">
                <a:cs typeface="Arial" panose="020B0604020202020204" pitchFamily="34" charset="0"/>
              </a:rPr>
              <a:t>Taglio di legna da ardere:  corso di 2 giorni sull‘ uso della motosega</a:t>
            </a:r>
          </a:p>
          <a:p>
            <a:pPr marL="754063" lvl="1" indent="-354013" eaLnBrk="1" hangingPunct="1">
              <a:spcBef>
                <a:spcPct val="0"/>
              </a:spcBef>
              <a:defRPr/>
            </a:pPr>
            <a:r>
              <a:rPr lang="it-IT" altLang="de-DE" sz="2300" dirty="0">
                <a:cs typeface="Arial" panose="020B0604020202020204" pitchFamily="34" charset="0"/>
              </a:rPr>
              <a:t>Taglio del legname: corso base di 5 giorni e corso supplementare di  5 giorni</a:t>
            </a:r>
            <a:r>
              <a:rPr lang="de-CH" altLang="de-DE" sz="2300" dirty="0">
                <a:cs typeface="Arial" panose="020B0604020202020204" pitchFamily="34" charset="0"/>
              </a:rPr>
              <a:t>. Ai </a:t>
            </a:r>
            <a:r>
              <a:rPr lang="it-IT" altLang="de-DE" sz="2300" dirty="0">
                <a:cs typeface="Arial" panose="020B0604020202020204" pitchFamily="34" charset="0"/>
              </a:rPr>
              <a:t>sensi</a:t>
            </a:r>
            <a:r>
              <a:rPr lang="de-CH" altLang="de-DE" sz="2300" dirty="0">
                <a:cs typeface="Arial" panose="020B0604020202020204" pitchFamily="34" charset="0"/>
              </a:rPr>
              <a:t> </a:t>
            </a:r>
            <a:r>
              <a:rPr lang="it-IT" altLang="de-DE" sz="2300" dirty="0">
                <a:cs typeface="Arial" panose="020B0604020202020204" pitchFamily="34" charset="0"/>
              </a:rPr>
              <a:t>dell'art. 21a della Legge forestale, per eseguire lavori dietro compenso è obbligatorio aver frequento almeno 10 giorni di corso</a:t>
            </a:r>
            <a:endParaRPr lang="de-CH" altLang="de-DE" sz="2300" dirty="0"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de-CH" altLang="de-DE" sz="2300" dirty="0">
              <a:cs typeface="Arial" panose="020B0604020202020204" pitchFamily="34" charset="0"/>
            </a:endParaRPr>
          </a:p>
          <a:p>
            <a:pPr marL="354013" indent="-354013" eaLnBrk="1" hangingPunct="1">
              <a:spcBef>
                <a:spcPct val="0"/>
              </a:spcBef>
              <a:defRPr/>
            </a:pPr>
            <a:r>
              <a:rPr lang="it-IT" altLang="de-DE" sz="2300" dirty="0">
                <a:cs typeface="Arial" panose="020B0604020202020204" pitchFamily="34" charset="0"/>
              </a:rPr>
              <a:t>La Sezione forestale cantonale fornisce informazione in merito all’offerta di corsi e agli eventuali sussidi</a:t>
            </a:r>
            <a:r>
              <a:rPr lang="de-CH" altLang="de-DE" sz="2300" dirty="0">
                <a:cs typeface="Arial" panose="020B0604020202020204" pitchFamily="34" charset="0"/>
              </a:rPr>
              <a:t>.</a:t>
            </a:r>
          </a:p>
          <a:p>
            <a:pPr marL="354013" indent="-354013" eaLnBrk="1" hangingPunct="1">
              <a:spcBef>
                <a:spcPct val="0"/>
              </a:spcBef>
              <a:defRPr/>
            </a:pPr>
            <a:endParaRPr lang="de-CH" altLang="de-DE" sz="2300" dirty="0">
              <a:cs typeface="Arial" panose="020B0604020202020204" pitchFamily="34" charset="0"/>
            </a:endParaRPr>
          </a:p>
          <a:p>
            <a:pPr marL="354013" indent="-354013" eaLnBrk="1" hangingPunct="1">
              <a:spcBef>
                <a:spcPct val="0"/>
              </a:spcBef>
              <a:defRPr/>
            </a:pPr>
            <a:r>
              <a:rPr lang="it-IT" altLang="de-DE" sz="2300" dirty="0">
                <a:cs typeface="Arial" panose="020B0604020202020204" pitchFamily="34" charset="0"/>
              </a:rPr>
              <a:t>Una vasta proposta di corsi si trova anche in Internet sul sito</a:t>
            </a:r>
            <a:r>
              <a:rPr lang="de-CH" altLang="de-DE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20485" name="Text Box 26">
            <a:extLst>
              <a:ext uri="{FF2B5EF4-FFF2-40B4-BE49-F238E27FC236}">
                <a16:creationId xmlns:a16="http://schemas.microsoft.com/office/drawing/2014/main" id="{0FDCB223-F024-5844-96D9-E0C3602C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449513" cy="741363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de-DE" sz="2600" dirty="0">
                <a:solidFill>
                  <a:srgbClr val="FF0000"/>
                </a:solidFill>
                <a:latin typeface="Cooper Black" panose="0208090404030B020404" pitchFamily="18" charset="77"/>
              </a:rPr>
              <a:t>1 </a:t>
            </a:r>
            <a:r>
              <a:rPr lang="it-IT" altLang="de-DE" sz="1600" b="1" dirty="0">
                <a:latin typeface="Arial" panose="020B0604020202020204" pitchFamily="34" charset="0"/>
              </a:rPr>
              <a:t>Formazione di base</a:t>
            </a:r>
          </a:p>
          <a:p>
            <a:r>
              <a:rPr lang="it-IT" altLang="de-DE" sz="1600" b="1" dirty="0">
                <a:latin typeface="Arial" panose="020B0604020202020204" pitchFamily="34" charset="0"/>
              </a:rPr>
              <a:t>    e aggiornamento</a:t>
            </a:r>
          </a:p>
          <a:p>
            <a:endParaRPr lang="fr-FR" altLang="de-DE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D33A6B-76B0-4BE4-8A49-38062DFC7C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00" y="5817319"/>
            <a:ext cx="7416000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h jaune agriTOP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h jaune agri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h jaune agri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 jaune agri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 jaune agriT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 jaune agriT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 jaune agriT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 jaune agriT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 jaune agriT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www_holzerkurse_ch</Template>
  <TotalTime>0</TotalTime>
  <Words>1312</Words>
  <Application>Microsoft Macintosh PowerPoint</Application>
  <PresentationFormat>A4-Papier (210 x 297 mm)</PresentationFormat>
  <Paragraphs>233</Paragraphs>
  <Slides>22</Slides>
  <Notes>21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Cooper Black</vt:lpstr>
      <vt:lpstr>Helvetica</vt:lpstr>
      <vt:lpstr>Times New Roman</vt:lpstr>
      <vt:lpstr>1_h jaune agriTOP</vt:lpstr>
      <vt:lpstr>PowerPoint-Präsentation</vt:lpstr>
      <vt:lpstr>PowerPoint-Präsentation</vt:lpstr>
      <vt:lpstr>Sommario</vt:lpstr>
      <vt:lpstr>Pericoli</vt:lpstr>
      <vt:lpstr>Obiettivo</vt:lpstr>
      <vt:lpstr>Principi</vt:lpstr>
      <vt:lpstr>Principi</vt:lpstr>
      <vt:lpstr>Prevenzione degli infortuni</vt:lpstr>
      <vt:lpstr>Formazione minima</vt:lpstr>
      <vt:lpstr>L‘organizzazione crea sicurezza</vt:lpstr>
      <vt:lpstr>Senza pericoli per terzi</vt:lpstr>
      <vt:lpstr>Non si lavora in solitaria</vt:lpstr>
      <vt:lpstr>Infortuni</vt:lpstr>
      <vt:lpstr>Protezione della persona</vt:lpstr>
      <vt:lpstr>Motosega</vt:lpstr>
      <vt:lpstr>Trattore con argano</vt:lpstr>
      <vt:lpstr>Macchina spaccalegna</vt:lpstr>
      <vt:lpstr>Rimorchio forestale con gru</vt:lpstr>
      <vt:lpstr>Fresa per legna da ardere</vt:lpstr>
      <vt:lpstr>Strumenti ausiliari per il taglio</vt:lpstr>
      <vt:lpstr>        Strumenti ausiliari per il taglio</vt:lpstr>
      <vt:lpstr>Strumenti per l‘esbosco</vt:lpstr>
    </vt:vector>
  </TitlesOfParts>
  <Company>BUL/SPAA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www.holzerkurs.ch</dc:title>
  <dc:creator>Natanael Burgherr</dc:creator>
  <cp:lastModifiedBy>Nataša Plesničar</cp:lastModifiedBy>
  <cp:revision>229</cp:revision>
  <cp:lastPrinted>2018-10-26T08:25:16Z</cp:lastPrinted>
  <dcterms:created xsi:type="dcterms:W3CDTF">2002-11-11T09:07:13Z</dcterms:created>
  <dcterms:modified xsi:type="dcterms:W3CDTF">2021-03-12T16:39:36Z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COO.2002.100.7.3933036</vt:lpwstr>
  </property>
  <property fmtid="{D5CDD505-2E9C-101B-9397-08002B2CF9AE}" pid="3" name="FSC#ELAKGOV@1.1001:PersonalSubjGender">
    <vt:lpwstr/>
  </property>
  <property fmtid="{D5CDD505-2E9C-101B-9397-08002B2CF9AE}" pid="4" name="FSC#ELAKGOV@1.1001:PersonalSubjFirstName">
    <vt:lpwstr/>
  </property>
  <property fmtid="{D5CDD505-2E9C-101B-9397-08002B2CF9AE}" pid="5" name="FSC#ELAKGOV@1.1001:PersonalSubjSurName">
    <vt:lpwstr/>
  </property>
  <property fmtid="{D5CDD505-2E9C-101B-9397-08002B2CF9AE}" pid="6" name="FSC#ELAKGOV@1.1001:PersonalSubjSalutation">
    <vt:lpwstr/>
  </property>
  <property fmtid="{D5CDD505-2E9C-101B-9397-08002B2CF9AE}" pid="7" name="FSC#ELAKGOV@1.1001:PersonalSubjAddress">
    <vt:lpwstr/>
  </property>
</Properties>
</file>