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7" r:id="rId3"/>
    <p:sldId id="259" r:id="rId4"/>
    <p:sldId id="261" r:id="rId5"/>
    <p:sldId id="258" r:id="rId6"/>
    <p:sldId id="262" r:id="rId7"/>
    <p:sldId id="263" r:id="rId8"/>
    <p:sldId id="264" r:id="rId9"/>
    <p:sldId id="265" r:id="rId10"/>
    <p:sldId id="266"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70" autoAdjust="0"/>
    <p:restoredTop sz="94701" autoAdjust="0"/>
  </p:normalViewPr>
  <p:slideViewPr>
    <p:cSldViewPr snapToGrid="0" showGuides="1">
      <p:cViewPr varScale="1">
        <p:scale>
          <a:sx n="87" d="100"/>
          <a:sy n="87" d="100"/>
        </p:scale>
        <p:origin x="66" y="7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0" d="100"/>
          <a:sy n="70" d="100"/>
        </p:scale>
        <p:origin x="112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357050-CAA4-4AED-A429-6DCC21B8AFB9}" type="datetimeFigureOut">
              <a:rPr lang="de-CH" smtClean="0"/>
              <a:t>27.12.2020</a:t>
            </a:fld>
            <a:endParaRPr lang="de-CH"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D1307F-6957-4229-AD76-CBE83CCA5B54}" type="slidenum">
              <a:rPr lang="de-CH" smtClean="0"/>
              <a:t>‹N°›</a:t>
            </a:fld>
            <a:endParaRPr lang="de-CH" dirty="0"/>
          </a:p>
        </p:txBody>
      </p:sp>
    </p:spTree>
    <p:extLst>
      <p:ext uri="{BB962C8B-B14F-4D97-AF65-F5344CB8AC3E}">
        <p14:creationId xmlns:p14="http://schemas.microsoft.com/office/powerpoint/2010/main" val="2523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A0D2B-C0D8-44E9-96AE-1E87B58543FE}" type="datetimeFigureOut">
              <a:rPr lang="de-CH" smtClean="0"/>
              <a:t>27.12.2020</a:t>
            </a:fld>
            <a:endParaRPr lang="de-CH"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3D233-EC95-403A-A4E9-0505E73968D6}" type="slidenum">
              <a:rPr lang="de-CH" smtClean="0"/>
              <a:t>‹N°›</a:t>
            </a:fld>
            <a:endParaRPr lang="de-CH" dirty="0"/>
          </a:p>
        </p:txBody>
      </p:sp>
    </p:spTree>
    <p:extLst>
      <p:ext uri="{BB962C8B-B14F-4D97-AF65-F5344CB8AC3E}">
        <p14:creationId xmlns:p14="http://schemas.microsoft.com/office/powerpoint/2010/main" val="27761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9C3D233-EC95-403A-A4E9-0505E73968D6}" type="slidenum">
              <a:rPr lang="de-CH" smtClean="0"/>
              <a:t>1</a:t>
            </a:fld>
            <a:endParaRPr lang="de-CH" dirty="0"/>
          </a:p>
        </p:txBody>
      </p:sp>
    </p:spTree>
    <p:extLst>
      <p:ext uri="{BB962C8B-B14F-4D97-AF65-F5344CB8AC3E}">
        <p14:creationId xmlns:p14="http://schemas.microsoft.com/office/powerpoint/2010/main" val="142344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57214"/>
            <a:ext cx="78867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60399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9595A0AD-E6E1-45F2-8347-697C8B54568C}" type="datetimeFigureOut">
              <a:rPr lang="de-CH" smtClean="0"/>
              <a:t>27.12.2020</a:t>
            </a:fld>
            <a:endParaRPr lang="de-CH"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de-CH"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9C9C7-D5A6-47B9-969D-EC8B65B4607F}" type="slidenum">
              <a:rPr lang="de-CH" smtClean="0"/>
              <a:t>‹N°›</a:t>
            </a:fld>
            <a:endParaRPr lang="de-CH" dirty="0"/>
          </a:p>
        </p:txBody>
      </p:sp>
    </p:spTree>
    <p:extLst>
      <p:ext uri="{BB962C8B-B14F-4D97-AF65-F5344CB8AC3E}">
        <p14:creationId xmlns:p14="http://schemas.microsoft.com/office/powerpoint/2010/main" val="94401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728663" y="1414463"/>
            <a:ext cx="3081337" cy="2403475"/>
          </a:xfrm>
          <a:prstGeom prst="rect">
            <a:avLst/>
          </a:prstGeom>
        </p:spPr>
        <p:txBody>
          <a:bodyPr/>
          <a:lstStyle/>
          <a:p>
            <a:endParaRPr lang="de-CH" dirty="0"/>
          </a:p>
        </p:txBody>
      </p:sp>
      <p:sp>
        <p:nvSpPr>
          <p:cNvPr id="5" name="Bildplatzhalter 3"/>
          <p:cNvSpPr>
            <a:spLocks noGrp="1"/>
          </p:cNvSpPr>
          <p:nvPr>
            <p:ph type="pic" sz="quarter" idx="11"/>
          </p:nvPr>
        </p:nvSpPr>
        <p:spPr>
          <a:xfrm>
            <a:off x="4818063" y="3141663"/>
            <a:ext cx="3081337" cy="2403475"/>
          </a:xfrm>
          <a:prstGeom prst="rect">
            <a:avLst/>
          </a:prstGeom>
        </p:spPr>
        <p:txBody>
          <a:bodyPr/>
          <a:lstStyle/>
          <a:p>
            <a:endParaRPr lang="de-CH" dirty="0"/>
          </a:p>
        </p:txBody>
      </p:sp>
    </p:spTree>
    <p:extLst>
      <p:ext uri="{BB962C8B-B14F-4D97-AF65-F5344CB8AC3E}">
        <p14:creationId xmlns:p14="http://schemas.microsoft.com/office/powerpoint/2010/main" val="3527440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3000"/>
                <a:lumOff val="77000"/>
                <a:alpha val="23000"/>
              </a:schemeClr>
            </a:gs>
            <a:gs pos="54000">
              <a:schemeClr val="accent2">
                <a:alpha val="27000"/>
                <a:lumMod val="33000"/>
                <a:lumOff val="67000"/>
              </a:schemeClr>
            </a:gs>
            <a:gs pos="100000">
              <a:schemeClr val="accent2">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7" name="Rechteck 6"/>
          <p:cNvSpPr/>
          <p:nvPr userDrawn="1"/>
        </p:nvSpPr>
        <p:spPr>
          <a:xfrm>
            <a:off x="0" y="0"/>
            <a:ext cx="9144000" cy="1077686"/>
          </a:xfrm>
          <a:prstGeom prst="rect">
            <a:avLst/>
          </a:prstGeom>
          <a:gradFill>
            <a:gsLst>
              <a:gs pos="0">
                <a:schemeClr val="accent2">
                  <a:lumMod val="40000"/>
                  <a:lumOff val="60000"/>
                </a:schemeClr>
              </a:gs>
              <a:gs pos="54000">
                <a:schemeClr val="accent2">
                  <a:alpha val="27000"/>
                  <a:lumMod val="33000"/>
                  <a:lumOff val="67000"/>
                </a:schemeClr>
              </a:gs>
              <a:gs pos="100000">
                <a:schemeClr val="accent3">
                  <a:lumMod val="75000"/>
                  <a:alpha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8" name="Grafik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9360" y="143039"/>
            <a:ext cx="1493084" cy="703882"/>
          </a:xfrm>
          <a:prstGeom prst="rect">
            <a:avLst/>
          </a:prstGeom>
          <a:effectLst>
            <a:outerShdw blurRad="114300" dist="139700" dir="2700000" sx="97000" sy="97000" algn="tl" rotWithShape="0">
              <a:prstClr val="black">
                <a:alpha val="57000"/>
              </a:prstClr>
            </a:outerShdw>
          </a:effectLst>
        </p:spPr>
      </p:pic>
      <p:cxnSp>
        <p:nvCxnSpPr>
          <p:cNvPr id="10" name="Gerader Verbinder 9"/>
          <p:cNvCxnSpPr/>
          <p:nvPr userDrawn="1"/>
        </p:nvCxnSpPr>
        <p:spPr>
          <a:xfrm>
            <a:off x="0" y="6309360"/>
            <a:ext cx="9144000" cy="45720"/>
          </a:xfrm>
          <a:prstGeom prst="line">
            <a:avLst/>
          </a:prstGeom>
        </p:spPr>
        <p:style>
          <a:lnRef idx="3">
            <a:schemeClr val="dk1"/>
          </a:lnRef>
          <a:fillRef idx="0">
            <a:schemeClr val="dk1"/>
          </a:fillRef>
          <a:effectRef idx="2">
            <a:schemeClr val="dk1"/>
          </a:effectRef>
          <a:fontRef idx="minor">
            <a:schemeClr val="tx1"/>
          </a:fontRef>
        </p:style>
      </p:cxnSp>
      <p:pic>
        <p:nvPicPr>
          <p:cNvPr id="11" name="Bild 4"/>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016" y="6376086"/>
            <a:ext cx="2876064" cy="416525"/>
          </a:xfrm>
          <a:prstGeom prst="rect">
            <a:avLst/>
          </a:prstGeom>
          <a:noFill/>
          <a:ln w="9525">
            <a:noFill/>
            <a:miter lim="800000"/>
            <a:headEnd/>
            <a:tailEnd/>
          </a:ln>
        </p:spPr>
      </p:pic>
      <p:sp>
        <p:nvSpPr>
          <p:cNvPr id="6" name="Rechteck 5"/>
          <p:cNvSpPr/>
          <p:nvPr userDrawn="1"/>
        </p:nvSpPr>
        <p:spPr>
          <a:xfrm>
            <a:off x="2017986" y="161073"/>
            <a:ext cx="6434302" cy="646331"/>
          </a:xfrm>
          <a:prstGeom prst="rect">
            <a:avLst/>
          </a:prstGeom>
        </p:spPr>
        <p:txBody>
          <a:bodyPr wrap="square">
            <a:spAutoFit/>
          </a:bodyPr>
          <a:lstStyle/>
          <a:p>
            <a:r>
              <a:rPr lang="fr-FR" b="1" dirty="0"/>
              <a:t>Événements avec l'unité mobile de formation </a:t>
            </a:r>
          </a:p>
          <a:p>
            <a:r>
              <a:rPr lang="fr-FR" b="1" dirty="0"/>
              <a:t>"MOBI"</a:t>
            </a:r>
            <a:endParaRPr lang="de-CH" b="1" dirty="0"/>
          </a:p>
        </p:txBody>
      </p:sp>
    </p:spTree>
    <p:extLst>
      <p:ext uri="{BB962C8B-B14F-4D97-AF65-F5344CB8AC3E}">
        <p14:creationId xmlns:p14="http://schemas.microsoft.com/office/powerpoint/2010/main" val="1780251857"/>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932" y="1246328"/>
            <a:ext cx="6292135" cy="4719102"/>
          </a:xfrm>
          <a:prstGeom prst="rect">
            <a:avLst/>
          </a:prstGeom>
        </p:spPr>
      </p:pic>
    </p:spTree>
    <p:extLst>
      <p:ext uri="{BB962C8B-B14F-4D97-AF65-F5344CB8AC3E}">
        <p14:creationId xmlns:p14="http://schemas.microsoft.com/office/powerpoint/2010/main" val="206192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dirty="0"/>
          </a:p>
        </p:txBody>
      </p:sp>
      <p:pic>
        <p:nvPicPr>
          <p:cNvPr id="6145" name="Picture 1" descr="Mobi Info Wislikofen 2008 0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785" y="1336430"/>
            <a:ext cx="5083175" cy="3802063"/>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474785" y="5138493"/>
            <a:ext cx="4185991" cy="338554"/>
          </a:xfrm>
          <a:prstGeom prst="rect">
            <a:avLst/>
          </a:prstGeom>
        </p:spPr>
        <p:txBody>
          <a:bodyPr wrap="square">
            <a:spAutoFit/>
          </a:bodyPr>
          <a:lstStyle/>
          <a:p>
            <a:pPr>
              <a:spcAft>
                <a:spcPts val="0"/>
              </a:spcAft>
            </a:pPr>
            <a:r>
              <a:rPr lang="fr-CH" sz="1600">
                <a:latin typeface="Arial" panose="020B0604020202020204" pitchFamily="34" charset="0"/>
                <a:ea typeface="Times New Roman" panose="02020603050405020304" pitchFamily="18" charset="0"/>
              </a:rPr>
              <a:t>Présentation du coin hydraulique</a:t>
            </a:r>
            <a:endParaRPr lang="fr-CH"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178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83577" y="1204546"/>
            <a:ext cx="8396654" cy="1200329"/>
          </a:xfrm>
          <a:prstGeom prst="rect">
            <a:avLst/>
          </a:prstGeom>
          <a:noFill/>
        </p:spPr>
        <p:txBody>
          <a:bodyPr wrap="square" rtlCol="0">
            <a:spAutoFit/>
          </a:bodyPr>
          <a:lstStyle/>
          <a:p>
            <a:r>
              <a:rPr lang="fr-CH" b="1" u="sng" dirty="0"/>
              <a:t>Option A </a:t>
            </a:r>
            <a:r>
              <a:rPr lang="fr-CH" b="1" dirty="0"/>
              <a:t>	</a:t>
            </a:r>
          </a:p>
          <a:p>
            <a:pPr marL="285750" indent="-285750">
              <a:buFont typeface="Arial" panose="020B0604020202020204" pitchFamily="34" charset="0"/>
              <a:buChar char="•"/>
            </a:pPr>
            <a:r>
              <a:rPr lang="fr-CH" dirty="0"/>
              <a:t>Lors d'une promenade en forêt pour la population</a:t>
            </a:r>
          </a:p>
          <a:p>
            <a:pPr marL="285750" indent="-285750">
              <a:buFont typeface="Arial" panose="020B0604020202020204" pitchFamily="34" charset="0"/>
              <a:buChar char="•"/>
            </a:pPr>
            <a:r>
              <a:rPr lang="fr-CH" dirty="0"/>
              <a:t>Journée portes ouvertes</a:t>
            </a:r>
          </a:p>
          <a:p>
            <a:pPr marL="285750" indent="-285750">
              <a:buFont typeface="Arial" panose="020B0604020202020204" pitchFamily="34" charset="0"/>
              <a:buChar char="•"/>
            </a:pPr>
            <a:r>
              <a:rPr lang="fr-CH" dirty="0"/>
              <a:t>Evénement forestier avec la participation du grand public</a:t>
            </a:r>
          </a:p>
        </p:txBody>
      </p:sp>
      <p:sp>
        <p:nvSpPr>
          <p:cNvPr id="6" name="Rechteck 5"/>
          <p:cNvSpPr/>
          <p:nvPr/>
        </p:nvSpPr>
        <p:spPr>
          <a:xfrm>
            <a:off x="483577" y="2626571"/>
            <a:ext cx="8396654" cy="1477328"/>
          </a:xfrm>
          <a:prstGeom prst="rect">
            <a:avLst/>
          </a:prstGeom>
        </p:spPr>
        <p:txBody>
          <a:bodyPr wrap="square">
            <a:spAutoFit/>
          </a:bodyPr>
          <a:lstStyle/>
          <a:p>
            <a:r>
              <a:rPr lang="fr-CH" b="1" u="sng">
                <a:effectLst/>
                <a:latin typeface="Arial" panose="020B0604020202020204" pitchFamily="34" charset="0"/>
                <a:ea typeface="Times New Roman" panose="02020603050405020304" pitchFamily="18" charset="0"/>
              </a:rPr>
              <a:t>Organisation</a:t>
            </a:r>
          </a:p>
          <a:p>
            <a:pPr marL="285750" indent="-285750">
              <a:buFont typeface="Arial" panose="020B0604020202020204" pitchFamily="34" charset="0"/>
              <a:buChar char="•"/>
            </a:pPr>
            <a:r>
              <a:rPr lang="fr-CH">
                <a:effectLst/>
                <a:latin typeface="Arial" panose="020B0604020202020204" pitchFamily="34" charset="0"/>
                <a:ea typeface="Times New Roman" panose="02020603050405020304" pitchFamily="18" charset="0"/>
              </a:rPr>
              <a:t>Forestier-ère de triage, commission forestière </a:t>
            </a:r>
          </a:p>
          <a:p>
            <a:pPr marL="285750" indent="-285750">
              <a:buFont typeface="Arial" panose="020B0604020202020204" pitchFamily="34" charset="0"/>
              <a:buChar char="•"/>
            </a:pPr>
            <a:r>
              <a:rPr lang="fr-CH">
                <a:effectLst/>
                <a:latin typeface="Arial" panose="020B0604020202020204" pitchFamily="34" charset="0"/>
                <a:ea typeface="Times New Roman" panose="02020603050405020304" pitchFamily="18" charset="0"/>
              </a:rPr>
              <a:t>Corporations, coopératives de propriétaires forestiers privés</a:t>
            </a:r>
          </a:p>
          <a:p>
            <a:pPr marL="285750" indent="-285750">
              <a:buFont typeface="Arial" panose="020B0604020202020204" pitchFamily="34" charset="0"/>
              <a:buChar char="•"/>
            </a:pPr>
            <a:r>
              <a:rPr lang="fr-CH">
                <a:effectLst/>
                <a:latin typeface="Arial" panose="020B0604020202020204" pitchFamily="34" charset="0"/>
                <a:ea typeface="Times New Roman" panose="02020603050405020304" pitchFamily="18" charset="0"/>
              </a:rPr>
              <a:t>Coopératives de gestion, associations de chasseurs</a:t>
            </a:r>
          </a:p>
          <a:p>
            <a:pPr marL="285750" indent="-285750">
              <a:buFont typeface="Arial" panose="020B0604020202020204" pitchFamily="34" charset="0"/>
              <a:buChar char="•"/>
            </a:pPr>
            <a:r>
              <a:rPr lang="fr-CH">
                <a:effectLst/>
                <a:latin typeface="Arial" panose="020B0604020202020204" pitchFamily="34" charset="0"/>
                <a:ea typeface="Times New Roman" panose="02020603050405020304" pitchFamily="18" charset="0"/>
              </a:rPr>
              <a:t>Organisations de protection de la nature, etc.</a:t>
            </a:r>
          </a:p>
        </p:txBody>
      </p:sp>
      <p:sp>
        <p:nvSpPr>
          <p:cNvPr id="7" name="Rechteck 6"/>
          <p:cNvSpPr/>
          <p:nvPr/>
        </p:nvSpPr>
        <p:spPr>
          <a:xfrm>
            <a:off x="483577" y="4325595"/>
            <a:ext cx="8396654" cy="1477328"/>
          </a:xfrm>
          <a:prstGeom prst="rect">
            <a:avLst/>
          </a:prstGeom>
        </p:spPr>
        <p:txBody>
          <a:bodyPr wrap="square">
            <a:spAutoFit/>
          </a:bodyPr>
          <a:lstStyle/>
          <a:p>
            <a:pPr algn="just">
              <a:spcAft>
                <a:spcPts val="0"/>
              </a:spcAft>
            </a:pPr>
            <a:r>
              <a:rPr lang="fr-CH" b="1" u="sng">
                <a:effectLst/>
                <a:latin typeface="Arial" panose="020B0604020202020204" pitchFamily="34" charset="0"/>
                <a:ea typeface="Times New Roman" panose="02020603050405020304" pitchFamily="18" charset="0"/>
              </a:rPr>
              <a:t>But</a:t>
            </a:r>
          </a:p>
          <a:p>
            <a:pPr algn="just">
              <a:spcAft>
                <a:spcPts val="0"/>
              </a:spcAft>
            </a:pPr>
            <a:r>
              <a:rPr lang="fr-CH">
                <a:latin typeface="Arial" panose="020B0604020202020204" pitchFamily="34" charset="0"/>
                <a:ea typeface="Times New Roman" panose="02020603050405020304" pitchFamily="18" charset="0"/>
              </a:rPr>
              <a:t>Démontrer la valeur ajoutée de la formation forestière au grand public lors de visites traditionnelles ou occasionnelles en forêt. Ainsi, les utilisateurs de tronçonneuses peuvent être informés, également par leurs connaissances, sur les offres de cours possibles.</a:t>
            </a:r>
          </a:p>
        </p:txBody>
      </p:sp>
    </p:spTree>
    <p:extLst>
      <p:ext uri="{BB962C8B-B14F-4D97-AF65-F5344CB8AC3E}">
        <p14:creationId xmlns:p14="http://schemas.microsoft.com/office/powerpoint/2010/main" val="178026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83577" y="1195215"/>
            <a:ext cx="8396654" cy="923330"/>
          </a:xfrm>
          <a:prstGeom prst="rect">
            <a:avLst/>
          </a:prstGeom>
          <a:noFill/>
        </p:spPr>
        <p:txBody>
          <a:bodyPr wrap="square" rtlCol="0">
            <a:spAutoFit/>
          </a:bodyPr>
          <a:lstStyle/>
          <a:p>
            <a:r>
              <a:rPr lang="fr-CH" b="1" u="sng"/>
              <a:t>Option B</a:t>
            </a:r>
          </a:p>
          <a:p>
            <a:r>
              <a:rPr lang="fr-CH"/>
              <a:t>En tant que poste lors d'un événement d'information pour les propriétaires privé(e)s de forêts</a:t>
            </a:r>
          </a:p>
        </p:txBody>
      </p:sp>
      <p:sp>
        <p:nvSpPr>
          <p:cNvPr id="3" name="Rechteck 2"/>
          <p:cNvSpPr/>
          <p:nvPr/>
        </p:nvSpPr>
        <p:spPr>
          <a:xfrm>
            <a:off x="483577" y="2402368"/>
            <a:ext cx="8396654" cy="1477328"/>
          </a:xfrm>
          <a:prstGeom prst="rect">
            <a:avLst/>
          </a:prstGeom>
        </p:spPr>
        <p:txBody>
          <a:bodyPr wrap="square">
            <a:spAutoFit/>
          </a:bodyPr>
          <a:lstStyle/>
          <a:p>
            <a:r>
              <a:rPr lang="fr-CH" b="1" u="sng">
                <a:effectLst/>
                <a:latin typeface="Arial" panose="020B0604020202020204" pitchFamily="34" charset="0"/>
                <a:ea typeface="Times New Roman" panose="02020603050405020304" pitchFamily="18" charset="0"/>
              </a:rPr>
              <a:t>Organisation</a:t>
            </a:r>
          </a:p>
          <a:p>
            <a:pPr marL="285750" indent="-285750">
              <a:buFont typeface="Arial" panose="020B0604020202020204" pitchFamily="34" charset="0"/>
              <a:buChar char="•"/>
            </a:pPr>
            <a:r>
              <a:rPr lang="fr-CH">
                <a:effectLst/>
                <a:latin typeface="Arial" panose="020B0604020202020204" pitchFamily="34" charset="0"/>
                <a:ea typeface="Times New Roman" panose="02020603050405020304" pitchFamily="18" charset="0"/>
              </a:rPr>
              <a:t>Forestier-ère de triage, commission forestière </a:t>
            </a:r>
          </a:p>
          <a:p>
            <a:pPr marL="285750" indent="-285750">
              <a:buFont typeface="Arial" panose="020B0604020202020204" pitchFamily="34" charset="0"/>
              <a:buChar char="•"/>
            </a:pPr>
            <a:r>
              <a:rPr lang="fr-CH">
                <a:effectLst/>
                <a:latin typeface="Arial" panose="020B0604020202020204" pitchFamily="34" charset="0"/>
                <a:ea typeface="Times New Roman" panose="02020603050405020304" pitchFamily="18" charset="0"/>
              </a:rPr>
              <a:t>Corporations, coopératives de propriétaires forestiers privés</a:t>
            </a:r>
          </a:p>
          <a:p>
            <a:pPr marL="285750" indent="-285750">
              <a:buFont typeface="Arial" panose="020B0604020202020204" pitchFamily="34" charset="0"/>
              <a:buChar char="•"/>
            </a:pPr>
            <a:r>
              <a:rPr lang="fr-CH">
                <a:effectLst/>
                <a:latin typeface="Arial" panose="020B0604020202020204" pitchFamily="34" charset="0"/>
                <a:ea typeface="Times New Roman" panose="02020603050405020304" pitchFamily="18" charset="0"/>
              </a:rPr>
              <a:t>Coopératives de gestion </a:t>
            </a:r>
          </a:p>
          <a:p>
            <a:pPr marL="285750" indent="-285750">
              <a:buFont typeface="Arial" panose="020B0604020202020204" pitchFamily="34" charset="0"/>
              <a:buChar char="•"/>
            </a:pPr>
            <a:r>
              <a:rPr lang="fr-CH">
                <a:effectLst/>
                <a:latin typeface="Arial" panose="020B0604020202020204" pitchFamily="34" charset="0"/>
                <a:ea typeface="Times New Roman" panose="02020603050405020304" pitchFamily="18" charset="0"/>
              </a:rPr>
              <a:t>etc.</a:t>
            </a:r>
          </a:p>
        </p:txBody>
      </p:sp>
      <p:sp>
        <p:nvSpPr>
          <p:cNvPr id="4" name="Rechteck 3"/>
          <p:cNvSpPr/>
          <p:nvPr/>
        </p:nvSpPr>
        <p:spPr>
          <a:xfrm>
            <a:off x="483577" y="4246465"/>
            <a:ext cx="8396654" cy="1200329"/>
          </a:xfrm>
          <a:prstGeom prst="rect">
            <a:avLst/>
          </a:prstGeom>
        </p:spPr>
        <p:txBody>
          <a:bodyPr wrap="square">
            <a:spAutoFit/>
          </a:bodyPr>
          <a:lstStyle/>
          <a:p>
            <a:pPr algn="just">
              <a:spcAft>
                <a:spcPts val="0"/>
              </a:spcAft>
            </a:pPr>
            <a:r>
              <a:rPr lang="fr-CH" b="1" u="sng">
                <a:effectLst/>
                <a:latin typeface="Arial" panose="020B0604020202020204" pitchFamily="34" charset="0"/>
                <a:ea typeface="Times New Roman" panose="02020603050405020304" pitchFamily="18" charset="0"/>
              </a:rPr>
              <a:t>But</a:t>
            </a:r>
            <a:endParaRPr lang="fr-CH" u="sng">
              <a:latin typeface="Arial" panose="020B0604020202020204" pitchFamily="34" charset="0"/>
              <a:ea typeface="Times New Roman" panose="02020603050405020304" pitchFamily="18" charset="0"/>
            </a:endParaRPr>
          </a:p>
          <a:p>
            <a:pPr algn="just">
              <a:spcAft>
                <a:spcPts val="0"/>
              </a:spcAft>
            </a:pPr>
            <a:r>
              <a:rPr lang="fr-CH"/>
              <a:t>Démontrer la valeur ajoutée de la formation forestière lors de manifestations d'information périodiques ou occasionnelles destinées aux propriétaires privé(e)s de forêts.</a:t>
            </a:r>
            <a:endParaRPr lang="fr-CH">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513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83577" y="1204546"/>
            <a:ext cx="8396654" cy="646331"/>
          </a:xfrm>
          <a:prstGeom prst="rect">
            <a:avLst/>
          </a:prstGeom>
          <a:noFill/>
        </p:spPr>
        <p:txBody>
          <a:bodyPr wrap="square" rtlCol="0">
            <a:spAutoFit/>
          </a:bodyPr>
          <a:lstStyle/>
          <a:p>
            <a:r>
              <a:rPr lang="fr-CH" b="1" u="sng"/>
              <a:t>Option C </a:t>
            </a:r>
            <a:r>
              <a:rPr lang="fr-CH" b="1"/>
              <a:t>	</a:t>
            </a:r>
          </a:p>
          <a:p>
            <a:pPr marL="285750" indent="-285750">
              <a:buFont typeface="Arial" panose="020B0604020202020204" pitchFamily="34" charset="0"/>
              <a:buChar char="•"/>
            </a:pPr>
            <a:r>
              <a:rPr lang="fr-CH"/>
              <a:t>Événement promotionnel ciblé pour le système de cours</a:t>
            </a:r>
          </a:p>
        </p:txBody>
      </p:sp>
      <p:sp>
        <p:nvSpPr>
          <p:cNvPr id="4" name="Rechteck 3"/>
          <p:cNvSpPr/>
          <p:nvPr/>
        </p:nvSpPr>
        <p:spPr>
          <a:xfrm>
            <a:off x="483577" y="2118283"/>
            <a:ext cx="8396654" cy="1200329"/>
          </a:xfrm>
          <a:prstGeom prst="rect">
            <a:avLst/>
          </a:prstGeom>
        </p:spPr>
        <p:txBody>
          <a:bodyPr wrap="square">
            <a:spAutoFit/>
          </a:bodyPr>
          <a:lstStyle/>
          <a:p>
            <a:pPr lvl="0" eaLnBrk="0" fontAlgn="base" hangingPunct="0">
              <a:spcBef>
                <a:spcPct val="0"/>
              </a:spcBef>
              <a:spcAft>
                <a:spcPct val="0"/>
              </a:spcAft>
            </a:pPr>
            <a:r>
              <a:rPr lang="fr-CH" b="1" u="sng">
                <a:effectLst/>
                <a:latin typeface="Arial" panose="020B0604020202020204" pitchFamily="34" charset="0"/>
                <a:ea typeface="Times New Roman" panose="02020603050405020304" pitchFamily="18" charset="0"/>
              </a:rPr>
              <a:t>Organisation</a:t>
            </a:r>
          </a:p>
          <a:p>
            <a:pPr lvl="0" eaLnBrk="0" fontAlgn="base" hangingPunct="0">
              <a:spcBef>
                <a:spcPct val="0"/>
              </a:spcBef>
              <a:spcAft>
                <a:spcPct val="0"/>
              </a:spcAft>
            </a:pPr>
            <a:r>
              <a:rPr lang="fr-CH" altLang="de-DE">
                <a:latin typeface="Arial" panose="020B0604020202020204" pitchFamily="34" charset="0"/>
                <a:ea typeface="Times New Roman" panose="02020603050405020304" pitchFamily="18" charset="0"/>
                <a:cs typeface="Arial" panose="020B0604020202020204" pitchFamily="34" charset="0"/>
              </a:rPr>
              <a:t>Après avoir suivi un cours, les utilisateurs de tronçonneuses dans l'arrondissement forestier concerné sont personnellement invités à une séance d'information sur la formation à l'utilisation de la tronçonneuse. </a:t>
            </a:r>
            <a:endParaRPr lang="fr-CH" b="1" u="sng">
              <a:effectLst/>
              <a:latin typeface="Arial" panose="020B0604020202020204" pitchFamily="34" charset="0"/>
              <a:ea typeface="Times New Roman" panose="02020603050405020304" pitchFamily="18" charset="0"/>
            </a:endParaRPr>
          </a:p>
        </p:txBody>
      </p:sp>
      <p:sp>
        <p:nvSpPr>
          <p:cNvPr id="5" name="Rechteck 4"/>
          <p:cNvSpPr/>
          <p:nvPr/>
        </p:nvSpPr>
        <p:spPr>
          <a:xfrm>
            <a:off x="483577" y="3698999"/>
            <a:ext cx="8396654" cy="2308324"/>
          </a:xfrm>
          <a:prstGeom prst="rect">
            <a:avLst/>
          </a:prstGeom>
        </p:spPr>
        <p:txBody>
          <a:bodyPr wrap="square">
            <a:spAutoFit/>
          </a:bodyPr>
          <a:lstStyle/>
          <a:p>
            <a:pPr lvl="0" eaLnBrk="0" fontAlgn="base" hangingPunct="0">
              <a:spcBef>
                <a:spcPct val="0"/>
              </a:spcBef>
              <a:spcAft>
                <a:spcPct val="0"/>
              </a:spcAft>
            </a:pPr>
            <a:r>
              <a:rPr lang="fr-CH" altLang="de-DE" b="1" u="sng" dirty="0">
                <a:latin typeface="Arial" panose="020B0604020202020204" pitchFamily="34" charset="0"/>
                <a:ea typeface="Times New Roman" panose="02020603050405020304" pitchFamily="18" charset="0"/>
                <a:cs typeface="Arial" panose="020B0604020202020204" pitchFamily="34" charset="0"/>
              </a:rPr>
              <a:t>Groupe cible  </a:t>
            </a:r>
          </a:p>
          <a:p>
            <a:pPr marL="285750" lvl="0" indent="-285750" eaLnBrk="0" fontAlgn="base" hangingPunct="0">
              <a:spcBef>
                <a:spcPct val="0"/>
              </a:spcBef>
              <a:spcAft>
                <a:spcPct val="0"/>
              </a:spcAft>
              <a:buFont typeface="Arial" panose="020B0604020202020204" pitchFamily="34" charset="0"/>
              <a:buChar char="•"/>
            </a:pPr>
            <a:r>
              <a:rPr lang="fr-CH" altLang="de-DE" dirty="0">
                <a:latin typeface="Arial" panose="020B0604020202020204" pitchFamily="34" charset="0"/>
                <a:ea typeface="Times New Roman" panose="02020603050405020304" pitchFamily="18" charset="0"/>
                <a:cs typeface="Arial" panose="020B0604020202020204" pitchFamily="34" charset="0"/>
              </a:rPr>
              <a:t>Propriétaires privé(e)s de forêts, services municipaux</a:t>
            </a:r>
          </a:p>
          <a:p>
            <a:pPr marL="285750" lvl="0" indent="-285750" eaLnBrk="0" fontAlgn="base" hangingPunct="0">
              <a:spcBef>
                <a:spcPct val="0"/>
              </a:spcBef>
              <a:spcAft>
                <a:spcPct val="0"/>
              </a:spcAft>
              <a:buFont typeface="Arial" panose="020B0604020202020204" pitchFamily="34" charset="0"/>
              <a:buChar char="•"/>
            </a:pPr>
            <a:r>
              <a:rPr lang="fr-CH" altLang="de-DE" dirty="0">
                <a:latin typeface="Arial" panose="020B0604020202020204" pitchFamily="34" charset="0"/>
                <a:ea typeface="Times New Roman" panose="02020603050405020304" pitchFamily="18" charset="0"/>
                <a:cs typeface="Arial" panose="020B0604020202020204" pitchFamily="34" charset="0"/>
              </a:rPr>
              <a:t>Coopératives d'entretien, pompiers</a:t>
            </a:r>
          </a:p>
          <a:p>
            <a:pPr marL="285750" lvl="0" indent="-285750" eaLnBrk="0" fontAlgn="base" hangingPunct="0">
              <a:spcBef>
                <a:spcPct val="0"/>
              </a:spcBef>
              <a:spcAft>
                <a:spcPct val="0"/>
              </a:spcAft>
              <a:buFont typeface="Arial" panose="020B0604020202020204" pitchFamily="34" charset="0"/>
              <a:buChar char="•"/>
            </a:pPr>
            <a:r>
              <a:rPr lang="fr-CH" altLang="de-DE" dirty="0">
                <a:latin typeface="Arial" panose="020B0604020202020204" pitchFamily="34" charset="0"/>
                <a:ea typeface="Times New Roman" panose="02020603050405020304" pitchFamily="18" charset="0"/>
                <a:cs typeface="Arial" panose="020B0604020202020204" pitchFamily="34" charset="0"/>
              </a:rPr>
              <a:t>Entreprises de paysagistes, entreprises de construction, entreprises de transformation du bois, etc.</a:t>
            </a:r>
          </a:p>
          <a:p>
            <a:pPr marL="285750" lvl="0" indent="-285750" eaLnBrk="0" fontAlgn="base" hangingPunct="0">
              <a:spcBef>
                <a:spcPct val="0"/>
              </a:spcBef>
              <a:spcAft>
                <a:spcPct val="0"/>
              </a:spcAft>
              <a:buFont typeface="Arial" panose="020B0604020202020204" pitchFamily="34" charset="0"/>
              <a:buChar char="•"/>
            </a:pPr>
            <a:r>
              <a:rPr lang="fr-CH" altLang="de-DE" dirty="0">
                <a:latin typeface="Arial" panose="020B0604020202020204" pitchFamily="34" charset="0"/>
                <a:ea typeface="Times New Roman" panose="02020603050405020304" pitchFamily="18" charset="0"/>
                <a:cs typeface="Arial" panose="020B0604020202020204" pitchFamily="34" charset="0"/>
              </a:rPr>
              <a:t>Entreprises électriques</a:t>
            </a:r>
          </a:p>
          <a:p>
            <a:pPr marL="285750" lvl="0" indent="-285750" eaLnBrk="0" fontAlgn="base" hangingPunct="0">
              <a:spcBef>
                <a:spcPct val="0"/>
              </a:spcBef>
              <a:spcAft>
                <a:spcPct val="0"/>
              </a:spcAft>
              <a:buFont typeface="Arial" panose="020B0604020202020204" pitchFamily="34" charset="0"/>
              <a:buChar char="•"/>
            </a:pPr>
            <a:r>
              <a:rPr lang="fr-CH" altLang="de-DE" dirty="0">
                <a:latin typeface="Arial" panose="020B0604020202020204" pitchFamily="34" charset="0"/>
                <a:ea typeface="Times New Roman" panose="02020603050405020304" pitchFamily="18" charset="0"/>
                <a:cs typeface="Arial" panose="020B0604020202020204" pitchFamily="34" charset="0"/>
              </a:rPr>
              <a:t>Associations de chasseurs, </a:t>
            </a:r>
          </a:p>
          <a:p>
            <a:pPr marL="285750" lvl="0" indent="-285750" eaLnBrk="0" fontAlgn="base" hangingPunct="0">
              <a:spcBef>
                <a:spcPct val="0"/>
              </a:spcBef>
              <a:spcAft>
                <a:spcPct val="0"/>
              </a:spcAft>
              <a:buFont typeface="Arial" panose="020B0604020202020204" pitchFamily="34" charset="0"/>
              <a:buChar char="•"/>
            </a:pPr>
            <a:r>
              <a:rPr lang="fr-CH" altLang="de-DE" dirty="0">
                <a:latin typeface="Arial" panose="020B0604020202020204" pitchFamily="34" charset="0"/>
                <a:ea typeface="Times New Roman" panose="02020603050405020304" pitchFamily="18" charset="0"/>
                <a:cs typeface="Arial" panose="020B0604020202020204" pitchFamily="34" charset="0"/>
              </a:rPr>
              <a:t>Associations de protection de la nature, etc. </a:t>
            </a:r>
            <a:endParaRPr lang="fr-CH" altLang="de-DE" sz="2800" dirty="0">
              <a:latin typeface="Arial" panose="020B0604020202020204" pitchFamily="34" charset="0"/>
            </a:endParaRPr>
          </a:p>
        </p:txBody>
      </p:sp>
    </p:spTree>
    <p:extLst>
      <p:ext uri="{BB962C8B-B14F-4D97-AF65-F5344CB8AC3E}">
        <p14:creationId xmlns:p14="http://schemas.microsoft.com/office/powerpoint/2010/main" val="2178462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13239" y="1129166"/>
            <a:ext cx="8537330" cy="5078313"/>
          </a:xfrm>
          <a:prstGeom prst="rect">
            <a:avLst/>
          </a:prstGeom>
        </p:spPr>
        <p:txBody>
          <a:bodyPr wrap="square">
            <a:spAutoFit/>
          </a:bodyPr>
          <a:lstStyle/>
          <a:p>
            <a:pPr>
              <a:spcAft>
                <a:spcPts val="0"/>
              </a:spcAft>
            </a:pPr>
            <a:r>
              <a:rPr lang="fr-CH" b="1" u="sng" dirty="0">
                <a:effectLst/>
                <a:latin typeface="Arial" panose="020B0604020202020204" pitchFamily="34" charset="0"/>
                <a:ea typeface="Times New Roman" panose="02020603050405020304" pitchFamily="18" charset="0"/>
              </a:rPr>
              <a:t>Déroulement</a:t>
            </a:r>
            <a:endParaRPr lang="fr-CH" u="sng"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fr-CH" dirty="0">
                <a:effectLst/>
                <a:latin typeface="Arial" panose="020B0604020202020204" pitchFamily="34" charset="0"/>
                <a:ea typeface="Times New Roman" panose="02020603050405020304" pitchFamily="18" charset="0"/>
              </a:rPr>
              <a:t>Le </a:t>
            </a:r>
            <a:r>
              <a:rPr lang="fr-CH" dirty="0" err="1">
                <a:effectLst/>
                <a:latin typeface="Arial" panose="020B0604020202020204" pitchFamily="34" charset="0"/>
                <a:ea typeface="Times New Roman" panose="02020603050405020304" pitchFamily="18" charset="0"/>
              </a:rPr>
              <a:t>Mobi</a:t>
            </a:r>
            <a:r>
              <a:rPr lang="fr-CH" dirty="0">
                <a:effectLst/>
                <a:latin typeface="Arial" panose="020B0604020202020204" pitchFamily="34" charset="0"/>
                <a:ea typeface="Times New Roman" panose="02020603050405020304" pitchFamily="18" charset="0"/>
              </a:rPr>
              <a:t> est installé au point de rencontre ou au point de clôture comme il est installé pendant un cours.</a:t>
            </a:r>
          </a:p>
          <a:p>
            <a:pPr marL="342900" lvl="0" indent="-342900">
              <a:spcAft>
                <a:spcPts val="0"/>
              </a:spcAft>
              <a:buFont typeface="Symbol" panose="05050102010706020507" pitchFamily="18" charset="2"/>
              <a:buChar char=""/>
              <a:tabLst>
                <a:tab pos="457200" algn="l"/>
              </a:tabLst>
            </a:pPr>
            <a:r>
              <a:rPr lang="fr-CH" dirty="0">
                <a:effectLst/>
                <a:latin typeface="Arial" panose="020B0604020202020204" pitchFamily="34" charset="0"/>
                <a:ea typeface="Times New Roman" panose="02020603050405020304" pitchFamily="18" charset="0"/>
              </a:rPr>
              <a:t>Présentation du </a:t>
            </a:r>
            <a:r>
              <a:rPr lang="fr-CH" dirty="0" err="1">
                <a:effectLst/>
                <a:latin typeface="Arial" panose="020B0604020202020204" pitchFamily="34" charset="0"/>
                <a:ea typeface="Times New Roman" panose="02020603050405020304" pitchFamily="18" charset="0"/>
              </a:rPr>
              <a:t>Mobi</a:t>
            </a:r>
            <a:r>
              <a:rPr lang="fr-CH" dirty="0">
                <a:effectLst/>
                <a:latin typeface="Arial" panose="020B0604020202020204" pitchFamily="34" charset="0"/>
                <a:ea typeface="Times New Roman" panose="02020603050405020304" pitchFamily="18" charset="0"/>
              </a:rPr>
              <a:t>. Le classeur de base (la récolte du bois) est présenté comme un ouvrage de référence.</a:t>
            </a:r>
          </a:p>
          <a:p>
            <a:pPr marL="342900" lvl="0" indent="-342900">
              <a:spcAft>
                <a:spcPts val="0"/>
              </a:spcAft>
              <a:buFont typeface="Symbol" panose="05050102010706020507" pitchFamily="18" charset="2"/>
              <a:buChar char=""/>
              <a:tabLst>
                <a:tab pos="457200" algn="l"/>
              </a:tabLst>
            </a:pPr>
            <a:r>
              <a:rPr lang="fr-CH" dirty="0">
                <a:effectLst/>
                <a:latin typeface="Arial" panose="020B0604020202020204" pitchFamily="34" charset="0"/>
                <a:ea typeface="Times New Roman" panose="02020603050405020304" pitchFamily="18" charset="0"/>
              </a:rPr>
              <a:t>Présentation des tronçonneuses et des outils.</a:t>
            </a:r>
          </a:p>
          <a:p>
            <a:pPr marL="342900" lvl="0" indent="-342900">
              <a:spcAft>
                <a:spcPts val="0"/>
              </a:spcAft>
              <a:buFont typeface="Symbol" panose="05050102010706020507" pitchFamily="18" charset="2"/>
              <a:buChar char=""/>
              <a:tabLst>
                <a:tab pos="457200" algn="l"/>
              </a:tabLst>
            </a:pPr>
            <a:r>
              <a:rPr lang="fr-CH" dirty="0">
                <a:effectLst/>
                <a:latin typeface="Arial" panose="020B0604020202020204" pitchFamily="34" charset="0"/>
                <a:ea typeface="Times New Roman" panose="02020603050405020304" pitchFamily="18" charset="0"/>
              </a:rPr>
              <a:t>Petite instruction (par exemple, affûtage de la chaîne de tron</a:t>
            </a:r>
            <a:r>
              <a:rPr lang="fr-CH" dirty="0">
                <a:latin typeface="Arial" panose="020B0604020202020204" pitchFamily="34" charset="0"/>
                <a:ea typeface="Times New Roman" panose="02020603050405020304" pitchFamily="18" charset="0"/>
              </a:rPr>
              <a:t>çonneuse</a:t>
            </a:r>
            <a:r>
              <a:rPr lang="fr-CH" dirty="0">
                <a:effectLst/>
                <a:latin typeface="Arial" panose="020B0604020202020204" pitchFamily="34" charset="0"/>
                <a:ea typeface="Times New Roman" panose="02020603050405020304" pitchFamily="18" charset="0"/>
              </a:rPr>
              <a:t>).</a:t>
            </a:r>
          </a:p>
          <a:p>
            <a:pPr marL="342900" lvl="0" indent="-342900">
              <a:spcAft>
                <a:spcPts val="0"/>
              </a:spcAft>
              <a:buFont typeface="Symbol" panose="05050102010706020507" pitchFamily="18" charset="2"/>
              <a:buChar char=""/>
              <a:tabLst>
                <a:tab pos="457200" algn="l"/>
              </a:tabLst>
            </a:pPr>
            <a:r>
              <a:rPr lang="fr-CH" dirty="0">
                <a:effectLst/>
                <a:latin typeface="Arial" panose="020B0604020202020204" pitchFamily="34" charset="0"/>
                <a:ea typeface="Times New Roman" panose="02020603050405020304" pitchFamily="18" charset="0"/>
              </a:rPr>
              <a:t>Un film didactique est projeté pendant toute la durée de l'événement.</a:t>
            </a:r>
          </a:p>
          <a:p>
            <a:pPr marL="342900" lvl="0" indent="-342900">
              <a:spcAft>
                <a:spcPts val="0"/>
              </a:spcAft>
              <a:buFont typeface="Symbol" panose="05050102010706020507" pitchFamily="18" charset="2"/>
              <a:buChar char=""/>
              <a:tabLst>
                <a:tab pos="457200" algn="l"/>
              </a:tabLst>
            </a:pPr>
            <a:r>
              <a:rPr lang="fr-CH" dirty="0">
                <a:effectLst/>
                <a:latin typeface="Arial" panose="020B0604020202020204" pitchFamily="34" charset="0"/>
                <a:ea typeface="Times New Roman" panose="02020603050405020304" pitchFamily="18" charset="0"/>
              </a:rPr>
              <a:t>Des programmes de cours sont disponibles à emporter.</a:t>
            </a:r>
          </a:p>
          <a:p>
            <a:pPr marL="342900" lvl="0" indent="-342900">
              <a:spcAft>
                <a:spcPts val="0"/>
              </a:spcAft>
              <a:buFont typeface="Symbol" panose="05050102010706020507" pitchFamily="18" charset="2"/>
              <a:buChar char=""/>
              <a:tabLst>
                <a:tab pos="457200" algn="l"/>
              </a:tabLst>
            </a:pPr>
            <a:r>
              <a:rPr lang="fr-CH" dirty="0">
                <a:effectLst/>
                <a:latin typeface="Arial" panose="020B0604020202020204" pitchFamily="34" charset="0"/>
                <a:ea typeface="Times New Roman" panose="02020603050405020304" pitchFamily="18" charset="0"/>
              </a:rPr>
              <a:t>Les dates de cours possibles dans la région sont fixées.</a:t>
            </a:r>
          </a:p>
          <a:p>
            <a:pPr marL="342900" lvl="0" indent="-342900">
              <a:spcAft>
                <a:spcPts val="0"/>
              </a:spcAft>
              <a:buFont typeface="Symbol" panose="05050102010706020507" pitchFamily="18" charset="2"/>
              <a:buChar char=""/>
              <a:tabLst>
                <a:tab pos="457200" algn="l"/>
              </a:tabLst>
            </a:pPr>
            <a:r>
              <a:rPr lang="fr-CH" dirty="0">
                <a:effectLst/>
                <a:latin typeface="Arial" panose="020B0604020202020204" pitchFamily="34" charset="0"/>
                <a:ea typeface="Times New Roman" panose="02020603050405020304" pitchFamily="18" charset="0"/>
              </a:rPr>
              <a:t>Possibilité d'inscription sur place.</a:t>
            </a:r>
          </a:p>
          <a:p>
            <a:pPr marL="342900" lvl="0" indent="-342900">
              <a:spcAft>
                <a:spcPts val="0"/>
              </a:spcAft>
              <a:buFont typeface="Symbol" panose="05050102010706020507" pitchFamily="18" charset="2"/>
              <a:buChar char=""/>
              <a:tabLst>
                <a:tab pos="457200" algn="l"/>
              </a:tabLst>
            </a:pPr>
            <a:r>
              <a:rPr lang="fr-CH" dirty="0">
                <a:effectLst/>
                <a:latin typeface="Arial" panose="020B0604020202020204" pitchFamily="34" charset="0"/>
                <a:ea typeface="Times New Roman" panose="02020603050405020304" pitchFamily="18" charset="0"/>
              </a:rPr>
              <a:t>Contact personnel des intéressés avec le responsable du cours (remise de la carte de visite).</a:t>
            </a:r>
          </a:p>
          <a:p>
            <a:pPr marL="342900" lvl="0" indent="-342900">
              <a:spcAft>
                <a:spcPts val="0"/>
              </a:spcAft>
              <a:buFont typeface="Symbol" panose="05050102010706020507" pitchFamily="18" charset="2"/>
              <a:buChar char=""/>
              <a:tabLst>
                <a:tab pos="457200" algn="l"/>
              </a:tabLst>
            </a:pPr>
            <a:r>
              <a:rPr lang="fr-CH" dirty="0">
                <a:effectLst/>
                <a:latin typeface="Arial" panose="020B0604020202020204" pitchFamily="34" charset="0"/>
                <a:ea typeface="Times New Roman" panose="02020603050405020304" pitchFamily="18" charset="0"/>
              </a:rPr>
              <a:t>Le </a:t>
            </a:r>
            <a:r>
              <a:rPr lang="fr-CH" dirty="0" err="1">
                <a:effectLst/>
                <a:latin typeface="Arial" panose="020B0604020202020204" pitchFamily="34" charset="0"/>
                <a:ea typeface="Times New Roman" panose="02020603050405020304" pitchFamily="18" charset="0"/>
              </a:rPr>
              <a:t>Mobi</a:t>
            </a:r>
            <a:r>
              <a:rPr lang="fr-CH" dirty="0">
                <a:effectLst/>
                <a:latin typeface="Arial" panose="020B0604020202020204" pitchFamily="34" charset="0"/>
                <a:ea typeface="Times New Roman" panose="02020603050405020304" pitchFamily="18" charset="0"/>
              </a:rPr>
              <a:t> reste ouvert au public pendant la partie "sociale" (restauration).</a:t>
            </a:r>
          </a:p>
          <a:p>
            <a:pPr marL="342900" lvl="0" indent="-342900">
              <a:spcAft>
                <a:spcPts val="0"/>
              </a:spcAft>
              <a:buFont typeface="Symbol" panose="05050102010706020507" pitchFamily="18" charset="2"/>
              <a:buChar char=""/>
              <a:tabLst>
                <a:tab pos="457200" algn="l"/>
              </a:tabLst>
            </a:pPr>
            <a:r>
              <a:rPr lang="fr-CH" dirty="0">
                <a:effectLst/>
                <a:latin typeface="Arial" panose="020B0604020202020204" pitchFamily="34" charset="0"/>
                <a:ea typeface="Times New Roman" panose="02020603050405020304" pitchFamily="18" charset="0"/>
              </a:rPr>
              <a:t>Selon l'ampleur de l'événement, un ou plusieurs responsables de cours </a:t>
            </a:r>
            <a:r>
              <a:rPr lang="fr-CH" dirty="0" err="1">
                <a:effectLst/>
                <a:latin typeface="Arial" panose="020B0604020202020204" pitchFamily="34" charset="0"/>
                <a:ea typeface="Times New Roman" panose="02020603050405020304" pitchFamily="18" charset="0"/>
              </a:rPr>
              <a:t>Mobi</a:t>
            </a:r>
            <a:r>
              <a:rPr lang="fr-CH" dirty="0">
                <a:effectLst/>
                <a:latin typeface="Arial" panose="020B0604020202020204" pitchFamily="34" charset="0"/>
                <a:ea typeface="Times New Roman" panose="02020603050405020304" pitchFamily="18" charset="0"/>
              </a:rPr>
              <a:t> seront présents.</a:t>
            </a:r>
          </a:p>
          <a:p>
            <a:pPr marL="342900" lvl="0" indent="-342900">
              <a:spcAft>
                <a:spcPts val="0"/>
              </a:spcAft>
              <a:buFont typeface="Symbol" panose="05050102010706020507" pitchFamily="18" charset="2"/>
              <a:buChar char=""/>
              <a:tabLst>
                <a:tab pos="457200" algn="l"/>
              </a:tabLst>
            </a:pPr>
            <a:r>
              <a:rPr lang="fr-CH" dirty="0">
                <a:effectLst/>
                <a:latin typeface="Arial" panose="020B0604020202020204" pitchFamily="34" charset="0"/>
                <a:ea typeface="Times New Roman" panose="02020603050405020304" pitchFamily="18" charset="0"/>
              </a:rPr>
              <a:t>Les anciens participants aux cours du village ou de la région seront spécialement invités à l'événement et inclus dans les présentations.</a:t>
            </a:r>
            <a:endParaRPr lang="fr-CH"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359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9"/>
          <p:cNvPicPr>
            <a:picLocks noChangeAspect="1" noChangeArrowheads="1"/>
          </p:cNvPicPr>
          <p:nvPr/>
        </p:nvPicPr>
        <p:blipFill rotWithShape="1">
          <a:blip r:embed="rId2">
            <a:extLst>
              <a:ext uri="{28A0092B-C50C-407E-A947-70E740481C1C}">
                <a14:useLocalDpi xmlns:a14="http://schemas.microsoft.com/office/drawing/2010/main" val="0"/>
              </a:ext>
            </a:extLst>
          </a:blip>
          <a:srcRect l="25196" t="26429" r="13591" b="15764"/>
          <a:stretch/>
        </p:blipFill>
        <p:spPr bwMode="auto">
          <a:xfrm>
            <a:off x="287703" y="1236663"/>
            <a:ext cx="4650055" cy="329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031" y="2507633"/>
            <a:ext cx="4774223" cy="357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287703" y="4528038"/>
            <a:ext cx="3563328" cy="584775"/>
          </a:xfrm>
          <a:prstGeom prst="rect">
            <a:avLst/>
          </a:prstGeom>
        </p:spPr>
        <p:txBody>
          <a:bodyPr wrap="square">
            <a:spAutoFit/>
          </a:bodyPr>
          <a:lstStyle/>
          <a:p>
            <a:pPr>
              <a:spcAft>
                <a:spcPts val="0"/>
              </a:spcAft>
            </a:pPr>
            <a:r>
              <a:rPr lang="fr-FR" sz="1600" dirty="0">
                <a:latin typeface="Arial" panose="020B0604020202020204" pitchFamily="34" charset="0"/>
                <a:ea typeface="Times New Roman" panose="02020603050405020304" pitchFamily="18" charset="0"/>
              </a:rPr>
              <a:t>Les films didactiques sont très appréciés.</a:t>
            </a:r>
            <a:endParaRPr lang="de-CH" sz="1600" dirty="0">
              <a:effectLst/>
              <a:latin typeface="Times New Roman" panose="02020603050405020304" pitchFamily="18" charset="0"/>
              <a:ea typeface="Times New Roman" panose="02020603050405020304" pitchFamily="18" charset="0"/>
            </a:endParaRPr>
          </a:p>
        </p:txBody>
      </p:sp>
      <p:sp>
        <p:nvSpPr>
          <p:cNvPr id="5" name="Rechteck 4"/>
          <p:cNvSpPr/>
          <p:nvPr/>
        </p:nvSpPr>
        <p:spPr>
          <a:xfrm>
            <a:off x="5448649" y="1922858"/>
            <a:ext cx="3176605" cy="584775"/>
          </a:xfrm>
          <a:prstGeom prst="rect">
            <a:avLst/>
          </a:prstGeom>
        </p:spPr>
        <p:txBody>
          <a:bodyPr wrap="square">
            <a:spAutoFit/>
          </a:bodyPr>
          <a:lstStyle/>
          <a:p>
            <a:pPr algn="r">
              <a:spcAft>
                <a:spcPts val="0"/>
              </a:spcAft>
            </a:pPr>
            <a:r>
              <a:rPr lang="fr-FR" sz="1600" dirty="0">
                <a:latin typeface="Arial" panose="020B0604020202020204" pitchFamily="34" charset="0"/>
                <a:ea typeface="Times New Roman" panose="02020603050405020304" pitchFamily="18" charset="0"/>
              </a:rPr>
              <a:t>Le </a:t>
            </a:r>
            <a:r>
              <a:rPr lang="fr-FR" sz="1600" dirty="0" err="1">
                <a:latin typeface="Arial" panose="020B0604020202020204" pitchFamily="34" charset="0"/>
                <a:ea typeface="Times New Roman" panose="02020603050405020304" pitchFamily="18" charset="0"/>
              </a:rPr>
              <a:t>Mobi</a:t>
            </a:r>
            <a:r>
              <a:rPr lang="fr-FR" sz="1600" dirty="0">
                <a:latin typeface="Arial" panose="020B0604020202020204" pitchFamily="34" charset="0"/>
                <a:ea typeface="Times New Roman" panose="02020603050405020304" pitchFamily="18" charset="0"/>
              </a:rPr>
              <a:t> peut également servir de mur de présentation</a:t>
            </a:r>
          </a:p>
        </p:txBody>
      </p:sp>
    </p:spTree>
    <p:extLst>
      <p:ext uri="{BB962C8B-B14F-4D97-AF65-F5344CB8AC3E}">
        <p14:creationId xmlns:p14="http://schemas.microsoft.com/office/powerpoint/2010/main" val="188646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55077" y="20046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dirty="0"/>
          </a:p>
        </p:txBody>
      </p:sp>
      <p:pic>
        <p:nvPicPr>
          <p:cNvPr id="3073" name="Picture 1"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48" y="1345222"/>
            <a:ext cx="5083175"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773723" y="7649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dirty="0"/>
          </a:p>
        </p:txBody>
      </p:sp>
      <p:pic>
        <p:nvPicPr>
          <p:cNvPr id="3075" name="Picture 3"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046" y="2624117"/>
            <a:ext cx="4668716" cy="349934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262548" y="5155222"/>
            <a:ext cx="2698766" cy="830997"/>
          </a:xfrm>
          <a:prstGeom prst="rect">
            <a:avLst/>
          </a:prstGeom>
        </p:spPr>
        <p:txBody>
          <a:bodyPr wrap="square">
            <a:spAutoFit/>
          </a:bodyPr>
          <a:lstStyle/>
          <a:p>
            <a:pPr>
              <a:spcAft>
                <a:spcPts val="0"/>
              </a:spcAft>
            </a:pPr>
            <a:r>
              <a:rPr lang="fr-FR" sz="1600" dirty="0">
                <a:latin typeface="Arial" panose="020B0604020202020204" pitchFamily="34" charset="0"/>
                <a:ea typeface="Times New Roman" panose="02020603050405020304" pitchFamily="18" charset="0"/>
              </a:rPr>
              <a:t>Information sur les outils de bûcheronnage utilisés dans le cours</a:t>
            </a:r>
            <a:endParaRPr lang="de-CH" sz="1600" dirty="0">
              <a:effectLst/>
              <a:latin typeface="Times New Roman" panose="02020603050405020304" pitchFamily="18" charset="0"/>
              <a:ea typeface="Times New Roman" panose="02020603050405020304" pitchFamily="18" charset="0"/>
            </a:endParaRPr>
          </a:p>
        </p:txBody>
      </p:sp>
      <p:sp>
        <p:nvSpPr>
          <p:cNvPr id="7" name="Rechteck 6"/>
          <p:cNvSpPr/>
          <p:nvPr/>
        </p:nvSpPr>
        <p:spPr>
          <a:xfrm>
            <a:off x="5627077" y="1793120"/>
            <a:ext cx="3219195" cy="830997"/>
          </a:xfrm>
          <a:prstGeom prst="rect">
            <a:avLst/>
          </a:prstGeom>
        </p:spPr>
        <p:txBody>
          <a:bodyPr wrap="square">
            <a:spAutoFit/>
          </a:bodyPr>
          <a:lstStyle/>
          <a:p>
            <a:pPr algn="r">
              <a:spcAft>
                <a:spcPts val="0"/>
              </a:spcAft>
            </a:pPr>
            <a:r>
              <a:rPr lang="fr-FR" sz="1600" dirty="0">
                <a:latin typeface="Arial" panose="020B0604020202020204" pitchFamily="34" charset="0"/>
                <a:ea typeface="Times New Roman" panose="02020603050405020304" pitchFamily="18" charset="0"/>
              </a:rPr>
              <a:t>Les possibilités offertes par l'infrastructure de l'unité de formation font forte impression</a:t>
            </a:r>
            <a:endParaRPr lang="de-CH"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788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dirty="0"/>
          </a:p>
        </p:txBody>
      </p:sp>
      <p:pic>
        <p:nvPicPr>
          <p:cNvPr id="4097" name="Picture 1"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9" y="1186962"/>
            <a:ext cx="4375440" cy="32795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dirty="0"/>
          </a:p>
        </p:txBody>
      </p:sp>
      <p:pic>
        <p:nvPicPr>
          <p:cNvPr id="4101" name="Picture 5" descr="Mobi Info Wislikofen 2008 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925" y="2233246"/>
            <a:ext cx="5083175" cy="382587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219809" y="4466492"/>
            <a:ext cx="2951230" cy="830997"/>
          </a:xfrm>
          <a:prstGeom prst="rect">
            <a:avLst/>
          </a:prstGeom>
        </p:spPr>
        <p:txBody>
          <a:bodyPr wrap="square">
            <a:spAutoFit/>
          </a:bodyPr>
          <a:lstStyle/>
          <a:p>
            <a:pPr>
              <a:spcAft>
                <a:spcPts val="0"/>
              </a:spcAft>
            </a:pPr>
            <a:r>
              <a:rPr lang="fr-FR" sz="1600" dirty="0">
                <a:latin typeface="Arial" panose="020B0604020202020204" pitchFamily="34" charset="0"/>
                <a:ea typeface="Times New Roman" panose="02020603050405020304" pitchFamily="18" charset="0"/>
              </a:rPr>
              <a:t>Les plus courageux s'entraînent déjà à affûter la chaîne de la tronçonneuse</a:t>
            </a:r>
            <a:endParaRPr lang="de-CH" sz="1600" dirty="0">
              <a:effectLst/>
              <a:latin typeface="Times New Roman" panose="02020603050405020304" pitchFamily="18" charset="0"/>
              <a:ea typeface="Times New Roman" panose="02020603050405020304" pitchFamily="18" charset="0"/>
            </a:endParaRPr>
          </a:p>
        </p:txBody>
      </p:sp>
      <p:sp>
        <p:nvSpPr>
          <p:cNvPr id="8" name="Rechteck 7"/>
          <p:cNvSpPr/>
          <p:nvPr/>
        </p:nvSpPr>
        <p:spPr>
          <a:xfrm>
            <a:off x="4820575" y="1586915"/>
            <a:ext cx="3980525" cy="584775"/>
          </a:xfrm>
          <a:prstGeom prst="rect">
            <a:avLst/>
          </a:prstGeom>
        </p:spPr>
        <p:txBody>
          <a:bodyPr wrap="square">
            <a:spAutoFit/>
          </a:bodyPr>
          <a:lstStyle/>
          <a:p>
            <a:pPr algn="r">
              <a:spcAft>
                <a:spcPts val="0"/>
              </a:spcAft>
            </a:pPr>
            <a:r>
              <a:rPr lang="fr-CH" sz="1600" dirty="0">
                <a:effectLst/>
                <a:latin typeface="Arial" panose="020B0604020202020204" pitchFamily="34" charset="0"/>
                <a:ea typeface="Times New Roman" panose="02020603050405020304" pitchFamily="18" charset="0"/>
              </a:rPr>
              <a:t>Une brève instruction éveille l’intérêt à suivre un cours</a:t>
            </a:r>
            <a:endParaRPr lang="de-CH"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655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dirty="0"/>
          </a:p>
        </p:txBody>
      </p:sp>
      <p:pic>
        <p:nvPicPr>
          <p:cNvPr id="5121" name="Picture 1" descr="Mobi Info Wislikofen 2008 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370" y="2409092"/>
            <a:ext cx="5083175" cy="38020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dirty="0"/>
          </a:p>
        </p:txBody>
      </p:sp>
      <p:pic>
        <p:nvPicPr>
          <p:cNvPr id="5123" name="Picture 3" descr="Mobi Info Wislikofen 2008 02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16" t="18516"/>
          <a:stretch/>
        </p:blipFill>
        <p:spPr bwMode="auto">
          <a:xfrm>
            <a:off x="430016" y="1345223"/>
            <a:ext cx="4141984" cy="3117483"/>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4651769" y="1578095"/>
            <a:ext cx="4432545" cy="830997"/>
          </a:xfrm>
          <a:prstGeom prst="rect">
            <a:avLst/>
          </a:prstGeom>
        </p:spPr>
        <p:txBody>
          <a:bodyPr wrap="square">
            <a:spAutoFit/>
          </a:bodyPr>
          <a:lstStyle/>
          <a:p>
            <a:pPr algn="r">
              <a:spcAft>
                <a:spcPts val="0"/>
              </a:spcAft>
            </a:pPr>
            <a:r>
              <a:rPr lang="fr-FR" sz="1600" dirty="0">
                <a:latin typeface="Arial" panose="020B0604020202020204" pitchFamily="34" charset="0"/>
                <a:ea typeface="Times New Roman" panose="02020603050405020304" pitchFamily="18" charset="0"/>
              </a:rPr>
              <a:t>Avant que la taille d'abattage ne soit effectuée,  les participants peuvent examinés les travaux préparatoires</a:t>
            </a:r>
            <a:endParaRPr lang="de-CH" sz="1600" dirty="0">
              <a:effectLst/>
              <a:latin typeface="Times New Roman" panose="02020603050405020304" pitchFamily="18" charset="0"/>
              <a:ea typeface="Times New Roman" panose="02020603050405020304" pitchFamily="18" charset="0"/>
            </a:endParaRPr>
          </a:p>
        </p:txBody>
      </p:sp>
      <p:sp>
        <p:nvSpPr>
          <p:cNvPr id="7" name="Rechteck 6"/>
          <p:cNvSpPr/>
          <p:nvPr/>
        </p:nvSpPr>
        <p:spPr>
          <a:xfrm>
            <a:off x="430016" y="4462706"/>
            <a:ext cx="3351871" cy="584775"/>
          </a:xfrm>
          <a:prstGeom prst="rect">
            <a:avLst/>
          </a:prstGeom>
        </p:spPr>
        <p:txBody>
          <a:bodyPr wrap="square">
            <a:spAutoFit/>
          </a:bodyPr>
          <a:lstStyle/>
          <a:p>
            <a:pPr>
              <a:spcAft>
                <a:spcPts val="0"/>
              </a:spcAft>
            </a:pPr>
            <a:r>
              <a:rPr lang="fr-FR" sz="1600" dirty="0">
                <a:latin typeface="Arial" panose="020B0604020202020204" pitchFamily="34" charset="0"/>
                <a:ea typeface="Times New Roman" panose="02020603050405020304" pitchFamily="18" charset="0"/>
              </a:rPr>
              <a:t>La méthode d'abattage est présentée sur la base de souches</a:t>
            </a:r>
            <a:endParaRPr lang="de-CH"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9091443"/>
      </p:ext>
    </p:extLst>
  </p:cSld>
  <p:clrMapOvr>
    <a:masterClrMapping/>
  </p:clrMapOvr>
</p:sld>
</file>

<file path=ppt/theme/theme1.xml><?xml version="1.0" encoding="utf-8"?>
<a:theme xmlns:a="http://schemas.openxmlformats.org/drawingml/2006/main" name="Office Theme">
  <a:themeElements>
    <a:clrScheme name="Grü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511</Words>
  <Application>Microsoft Office PowerPoint</Application>
  <PresentationFormat>Affichage à l'écran (4:3)</PresentationFormat>
  <Paragraphs>54</Paragraphs>
  <Slides>10</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Symbol</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Stadtverwaltung Brugg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Micha Pluess</dc:creator>
  <cp:lastModifiedBy>Hervé Bader</cp:lastModifiedBy>
  <cp:revision>26</cp:revision>
  <dcterms:created xsi:type="dcterms:W3CDTF">2016-05-17T09:33:52Z</dcterms:created>
  <dcterms:modified xsi:type="dcterms:W3CDTF">2020-12-27T06:41:39Z</dcterms:modified>
</cp:coreProperties>
</file>